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28"/>
  </p:notesMasterIdLst>
  <p:sldIdLst>
    <p:sldId id="298" r:id="rId2"/>
    <p:sldId id="257" r:id="rId3"/>
    <p:sldId id="334" r:id="rId4"/>
    <p:sldId id="342" r:id="rId5"/>
    <p:sldId id="336" r:id="rId6"/>
    <p:sldId id="401" r:id="rId7"/>
    <p:sldId id="307" r:id="rId8"/>
    <p:sldId id="344" r:id="rId9"/>
    <p:sldId id="346" r:id="rId10"/>
    <p:sldId id="403" r:id="rId11"/>
    <p:sldId id="347" r:id="rId12"/>
    <p:sldId id="361" r:id="rId13"/>
    <p:sldId id="402" r:id="rId14"/>
    <p:sldId id="405" r:id="rId15"/>
    <p:sldId id="406" r:id="rId16"/>
    <p:sldId id="407" r:id="rId17"/>
    <p:sldId id="408" r:id="rId18"/>
    <p:sldId id="349" r:id="rId19"/>
    <p:sldId id="350" r:id="rId20"/>
    <p:sldId id="351" r:id="rId21"/>
    <p:sldId id="352" r:id="rId22"/>
    <p:sldId id="345" r:id="rId23"/>
    <p:sldId id="338" r:id="rId24"/>
    <p:sldId id="367" r:id="rId25"/>
    <p:sldId id="368" r:id="rId26"/>
    <p:sldId id="26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F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 autoAdjust="0"/>
    <p:restoredTop sz="93613" autoAdjust="0"/>
  </p:normalViewPr>
  <p:slideViewPr>
    <p:cSldViewPr>
      <p:cViewPr varScale="1">
        <p:scale>
          <a:sx n="65" d="100"/>
          <a:sy n="65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97F4ED51-CCF6-4F9F-AC35-3EE770E8C62A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F36CA5F5-6BC0-469E-AC7D-026FF4215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CA5F5-6BC0-469E-AC7D-026FF4215C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157AF7-A38C-4E25-B72C-C8CB601C12C8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F09E-E89C-4586-A69F-62A369171B9D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D3CC-5D8C-4003-9FA8-0E23F448451C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127F-F460-45DB-8EB7-D140F1A53325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C64A-B5B3-44F6-92AD-9C1191360FEE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66E-7DDD-4EC0-82EB-517B1D373178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5325-154C-4813-B6B3-F78127CB95BE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C3D-E344-4DB5-A8A7-154872A7606C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F5B2-9B3B-4DBA-8DCD-7524A8F4557D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722F39A-25C2-4D6F-8196-EA14F21DD36E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C9BB8B-3C87-401E-88B5-30A0DCE5C7BC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AC78EF-80AD-46C3-B31C-14F9E37F8673}" type="datetime1">
              <a:rPr lang="en-US" smtClean="0"/>
              <a:pPr/>
              <a:t>10/7/2024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BE2ADE-FAC7-4298-A266-622748C29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6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002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2800" dirty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2800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Energy and Power Department </a:t>
            </a:r>
          </a:p>
          <a:p>
            <a:pPr algn="ctr">
              <a:buNone/>
            </a:pPr>
            <a:r>
              <a:rPr lang="en-US" sz="2800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Government of Khyber Pakhtunkhwa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ELECTRIC INSPECTORATE / PROVINCIAL OFFICE OF INSPECTION </a:t>
            </a:r>
          </a:p>
        </p:txBody>
      </p:sp>
      <p:pic>
        <p:nvPicPr>
          <p:cNvPr id="5" name="Picture 4" descr="Khyber-Pakhtunkhwa-KPK-Government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0430" y="1357298"/>
            <a:ext cx="2143140" cy="1714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724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9D22B-A00F-D31B-E859-3FF74B8C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7F41642-A922-D63C-69CD-CDC9CB04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Electricity Dispute Statistics </a:t>
            </a:r>
            <a:b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2023-24)</a:t>
            </a:r>
            <a:endParaRPr lang="en-US" sz="32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9636AF4-6BC0-41EB-6909-780CFE303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873211"/>
              </p:ext>
            </p:extLst>
          </p:nvPr>
        </p:nvGraphicFramePr>
        <p:xfrm>
          <a:off x="600552" y="1600200"/>
          <a:ext cx="8229600" cy="339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626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S.No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Total Cases Registered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Cases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Decided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Cases Running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Peshawar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Abbottabad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Swat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Nowshera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127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Bannu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           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668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579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73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686800" cy="14487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-w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ise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Breakup of Inspection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Statistics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67129"/>
              </p:ext>
            </p:extLst>
          </p:nvPr>
        </p:nvGraphicFramePr>
        <p:xfrm>
          <a:off x="326232" y="1875762"/>
          <a:ext cx="8686800" cy="2888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39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S.No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Peshawar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Abbottabad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Nowshera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Bannu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23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2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5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1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92F5D-0680-F74A-7DAF-385A14E5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EA10E5-98B3-6000-EAAE-642E8813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10. Licenses &amp; Supervisory Certificate Statistics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 2022-23)</a:t>
            </a: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D0A15-6D2A-8B44-DE38-C8E3C7AA5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42196"/>
              </p:ext>
            </p:extLst>
          </p:nvPr>
        </p:nvGraphicFramePr>
        <p:xfrm>
          <a:off x="877728" y="1143000"/>
          <a:ext cx="7809072" cy="52649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9240">
                  <a:extLst>
                    <a:ext uri="{9D8B030D-6E8A-4147-A177-3AD203B41FA5}">
                      <a16:colId xmlns:a16="http://schemas.microsoft.com/office/drawing/2014/main" val="3517512875"/>
                    </a:ext>
                  </a:extLst>
                </a:gridCol>
                <a:gridCol w="2526861">
                  <a:extLst>
                    <a:ext uri="{9D8B030D-6E8A-4147-A177-3AD203B41FA5}">
                      <a16:colId xmlns:a16="http://schemas.microsoft.com/office/drawing/2014/main" val="3872062519"/>
                    </a:ext>
                  </a:extLst>
                </a:gridCol>
                <a:gridCol w="1599448">
                  <a:extLst>
                    <a:ext uri="{9D8B030D-6E8A-4147-A177-3AD203B41FA5}">
                      <a16:colId xmlns:a16="http://schemas.microsoft.com/office/drawing/2014/main" val="785898167"/>
                    </a:ext>
                  </a:extLst>
                </a:gridCol>
                <a:gridCol w="1075259">
                  <a:extLst>
                    <a:ext uri="{9D8B030D-6E8A-4147-A177-3AD203B41FA5}">
                      <a16:colId xmlns:a16="http://schemas.microsoft.com/office/drawing/2014/main" val="1675518474"/>
                    </a:ext>
                  </a:extLst>
                </a:gridCol>
                <a:gridCol w="1868264">
                  <a:extLst>
                    <a:ext uri="{9D8B030D-6E8A-4147-A177-3AD203B41FA5}">
                      <a16:colId xmlns:a16="http://schemas.microsoft.com/office/drawing/2014/main" val="2402625269"/>
                    </a:ext>
                  </a:extLst>
                </a:gridCol>
              </a:tblGrid>
              <a:tr h="323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S.No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Description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Category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 No.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Amount paid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171415"/>
                  </a:ext>
                </a:extLst>
              </a:tr>
              <a:tr h="2827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 dirty="0">
                          <a:effectLst/>
                        </a:rPr>
                        <a:t>1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Renewal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27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127,250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6137484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25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171,500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647284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1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   5,000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091088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5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                   31,500 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08039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3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                   19,500 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234960"/>
                  </a:ext>
                </a:extLst>
              </a:tr>
              <a:tr h="296237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111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1,298,000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9145995"/>
                  </a:ext>
                </a:extLst>
              </a:tr>
              <a:tr h="2827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 License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4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                   32,000 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2174339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7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84,000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0741580"/>
                  </a:ext>
                </a:extLst>
              </a:tr>
              <a:tr h="296237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12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                 240,000 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416591"/>
                  </a:ext>
                </a:extLst>
              </a:tr>
              <a:tr h="2827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3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Upgradation of License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3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                   52,000 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928924"/>
                  </a:ext>
                </a:extLst>
              </a:tr>
              <a:tr h="282772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ABC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30,000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526347"/>
                  </a:ext>
                </a:extLst>
              </a:tr>
              <a:tr h="282772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4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Competency Certificate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 dirty="0">
                          <a:effectLst/>
                        </a:rPr>
                        <a:t>30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30,000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9331"/>
                  </a:ext>
                </a:extLst>
              </a:tr>
              <a:tr h="538613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5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Change of Supervisor in a license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 dirty="0">
                          <a:effectLst/>
                        </a:rPr>
                        <a:t>18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 dirty="0">
                          <a:effectLst/>
                        </a:rPr>
                        <a:t>                   18,000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2243260"/>
                  </a:ext>
                </a:extLst>
              </a:tr>
              <a:tr h="282772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6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Change of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8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20,000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288186"/>
                  </a:ext>
                </a:extLst>
              </a:tr>
              <a:tr h="282772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7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Booklet copy of License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25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50,000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339040"/>
                  </a:ext>
                </a:extLst>
              </a:tr>
              <a:tr h="417425">
                <a:tc>
                  <a:txBody>
                    <a:bodyPr/>
                    <a:lstStyle/>
                    <a:p>
                      <a:pPr algn="l" fontAlgn="b"/>
                      <a:r>
                        <a:rPr lang="en-PK" sz="1400" u="none" strike="noStrike">
                          <a:effectLst/>
                        </a:rPr>
                        <a:t> 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Amount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b="1" u="none" strike="noStrike" dirty="0">
                          <a:effectLst/>
                        </a:rPr>
                        <a:t>   2,208,750 </a:t>
                      </a:r>
                      <a:endParaRPr lang="en-P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411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2FCBA-CB0F-5135-51C9-47D4D92B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5BB8BE-58B0-95D9-DB7B-79DBB8E3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53886"/>
              </p:ext>
            </p:extLst>
          </p:nvPr>
        </p:nvGraphicFramePr>
        <p:xfrm>
          <a:off x="838200" y="1295400"/>
          <a:ext cx="7619999" cy="47205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3547">
                  <a:extLst>
                    <a:ext uri="{9D8B030D-6E8A-4147-A177-3AD203B41FA5}">
                      <a16:colId xmlns:a16="http://schemas.microsoft.com/office/drawing/2014/main" val="2648777070"/>
                    </a:ext>
                  </a:extLst>
                </a:gridCol>
                <a:gridCol w="2085853">
                  <a:extLst>
                    <a:ext uri="{9D8B030D-6E8A-4147-A177-3AD203B41FA5}">
                      <a16:colId xmlns:a16="http://schemas.microsoft.com/office/drawing/2014/main" val="3055933712"/>
                    </a:ext>
                  </a:extLst>
                </a:gridCol>
                <a:gridCol w="2008674">
                  <a:extLst>
                    <a:ext uri="{9D8B030D-6E8A-4147-A177-3AD203B41FA5}">
                      <a16:colId xmlns:a16="http://schemas.microsoft.com/office/drawing/2014/main" val="1602167045"/>
                    </a:ext>
                  </a:extLst>
                </a:gridCol>
                <a:gridCol w="1066978">
                  <a:extLst>
                    <a:ext uri="{9D8B030D-6E8A-4147-A177-3AD203B41FA5}">
                      <a16:colId xmlns:a16="http://schemas.microsoft.com/office/drawing/2014/main" val="3464021927"/>
                    </a:ext>
                  </a:extLst>
                </a:gridCol>
                <a:gridCol w="1724947">
                  <a:extLst>
                    <a:ext uri="{9D8B030D-6E8A-4147-A177-3AD203B41FA5}">
                      <a16:colId xmlns:a16="http://schemas.microsoft.com/office/drawing/2014/main" val="292698857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S.No</a:t>
                      </a:r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Description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Category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Total No.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Amount paid</a:t>
                      </a:r>
                      <a:endParaRPr lang="en-US" sz="13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340087"/>
                  </a:ext>
                </a:extLst>
              </a:tr>
              <a:tr h="20002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 dirty="0">
                          <a:effectLst/>
                        </a:rPr>
                        <a:t>1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Renewal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25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121,750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899144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22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180,000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7919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3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27,000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5736191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3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22,500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341470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ABD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2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12,000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352212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117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1,355,000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73209"/>
                  </a:ext>
                </a:extLst>
              </a:tr>
              <a:tr h="2000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New License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3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24,000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07650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10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120,000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89209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12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240,000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1916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3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Upgradation of License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6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120,000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71664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4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Competency Certificate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38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38,000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53440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5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Change of Supervisor in a license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27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27,000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17497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6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Change of Name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4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10,000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21531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7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Booklet copy of License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11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22,000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964363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8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Duplicate Certificate of Competency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1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1,000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9556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9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Verification of Competency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>
                          <a:effectLst/>
                        </a:rPr>
                        <a:t>-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K" sz="1400" u="none" strike="noStrike">
                          <a:effectLst/>
                        </a:rPr>
                        <a:t>2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u="none" strike="noStrike" dirty="0">
                          <a:effectLst/>
                        </a:rPr>
                        <a:t>                   1,200 </a:t>
                      </a:r>
                      <a:endParaRPr lang="en-P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2421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PK" sz="1400" u="none" strike="noStrike">
                          <a:effectLst/>
                        </a:rPr>
                        <a:t> </a:t>
                      </a:r>
                      <a:endParaRPr lang="en-P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Amount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K" sz="1400" b="1" u="none" strike="noStrike" dirty="0">
                          <a:effectLst/>
                        </a:rPr>
                        <a:t> </a:t>
                      </a:r>
                      <a:endParaRPr lang="en-P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K" sz="1400" b="1" u="none" strike="noStrike" dirty="0">
                          <a:effectLst/>
                        </a:rPr>
                        <a:t> 2,321,450 </a:t>
                      </a:r>
                      <a:endParaRPr lang="en-PK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6290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9931552-E468-6AE2-D8DD-29E0E201AF3B}"/>
              </a:ext>
            </a:extLst>
          </p:cNvPr>
          <p:cNvSpPr txBox="1"/>
          <p:nvPr/>
        </p:nvSpPr>
        <p:spPr>
          <a:xfrm>
            <a:off x="1384300" y="349944"/>
            <a:ext cx="661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11. Licenses &amp; Supervisory Certificate Statistics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 (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FY 2023-24)</a:t>
            </a:r>
            <a:endParaRPr lang="en-PK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8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33" y="742751"/>
            <a:ext cx="8229600" cy="8465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Energy Efficiency &amp; Conservation (EE&amp;C)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3" y="158928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What is EE&amp;C?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NEECA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NEEC Policy and Action Plan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Designated Agency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NEECA ECBC 2023 =&gt; Provincial ECBC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NEECA’s Labelling Schemes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Energy Auditing</a:t>
            </a:r>
          </a:p>
        </p:txBody>
      </p:sp>
    </p:spTree>
    <p:extLst>
      <p:ext uri="{BB962C8B-B14F-4D97-AF65-F5344CB8AC3E}">
        <p14:creationId xmlns:p14="http://schemas.microsoft.com/office/powerpoint/2010/main" val="201727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33" y="742751"/>
            <a:ext cx="8229600" cy="8465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.1- Goal and Objectives of NEEC Policy &amp; Plan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3" y="158928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Enhanced Energy Efficiency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Environmental Sustainability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413999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33" y="742751"/>
            <a:ext cx="8229600" cy="84653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.2-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of NEEC Plan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D9041A-8E10-4157-A548-55A462213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350153"/>
              </p:ext>
            </p:extLst>
          </p:nvPr>
        </p:nvGraphicFramePr>
        <p:xfrm>
          <a:off x="248034" y="1794793"/>
          <a:ext cx="8388565" cy="3611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432">
                  <a:extLst>
                    <a:ext uri="{9D8B030D-6E8A-4147-A177-3AD203B41FA5}">
                      <a16:colId xmlns:a16="http://schemas.microsoft.com/office/drawing/2014/main" val="30286520"/>
                    </a:ext>
                  </a:extLst>
                </a:gridCol>
                <a:gridCol w="1691199">
                  <a:extLst>
                    <a:ext uri="{9D8B030D-6E8A-4147-A177-3AD203B41FA5}">
                      <a16:colId xmlns:a16="http://schemas.microsoft.com/office/drawing/2014/main" val="2436272586"/>
                    </a:ext>
                  </a:extLst>
                </a:gridCol>
                <a:gridCol w="1693978">
                  <a:extLst>
                    <a:ext uri="{9D8B030D-6E8A-4147-A177-3AD203B41FA5}">
                      <a16:colId xmlns:a16="http://schemas.microsoft.com/office/drawing/2014/main" val="713518199"/>
                    </a:ext>
                  </a:extLst>
                </a:gridCol>
                <a:gridCol w="1693978">
                  <a:extLst>
                    <a:ext uri="{9D8B030D-6E8A-4147-A177-3AD203B41FA5}">
                      <a16:colId xmlns:a16="http://schemas.microsoft.com/office/drawing/2014/main" val="1225046112"/>
                    </a:ext>
                  </a:extLst>
                </a:gridCol>
                <a:gridCol w="1693978">
                  <a:extLst>
                    <a:ext uri="{9D8B030D-6E8A-4147-A177-3AD203B41FA5}">
                      <a16:colId xmlns:a16="http://schemas.microsoft.com/office/drawing/2014/main" val="2588860281"/>
                    </a:ext>
                  </a:extLst>
                </a:gridCol>
              </a:tblGrid>
              <a:tr h="77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S. No.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Sector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Energy Saving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(MTOe)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GHG Emission Reduction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(MTCo2)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Target Year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1913492122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1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Industrial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2.30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8.97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2030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2988424832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Building</a:t>
                      </a:r>
                      <a:endParaRPr lang="en-GB" sz="1800" kern="100" dirty="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2.20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8.29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-do-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3578661115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3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Transport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2.48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7.70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-do-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2285737904"/>
                  </a:ext>
                </a:extLst>
              </a:tr>
              <a:tr h="22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4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Agriculture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0.64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2.82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-do-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1409165899"/>
                  </a:ext>
                </a:extLst>
              </a:tr>
              <a:tr h="773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5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</a:rPr>
                        <a:t>Energy: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eriod"/>
                      </a:pPr>
                      <a:r>
                        <a:rPr lang="en-GB" sz="1800" kern="100">
                          <a:effectLst/>
                        </a:rPr>
                        <a:t>Power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romanLcPeriod"/>
                      </a:pPr>
                      <a:r>
                        <a:rPr lang="en-GB" sz="1800" kern="100">
                          <a:effectLst/>
                        </a:rPr>
                        <a:t>Petroleum</a:t>
                      </a:r>
                      <a:endParaRPr lang="en-GB" sz="1800" kern="10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eriod"/>
                      </a:pPr>
                      <a:r>
                        <a:rPr lang="en-GB" sz="1800" kern="100" dirty="0">
                          <a:effectLst/>
                        </a:rPr>
                        <a:t>1.05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romanLcPeriod"/>
                      </a:pPr>
                      <a:r>
                        <a:rPr lang="en-GB" sz="1800" kern="100" dirty="0">
                          <a:effectLst/>
                        </a:rPr>
                        <a:t>0.40</a:t>
                      </a:r>
                      <a:endParaRPr lang="en-GB" sz="1800" kern="100" dirty="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romanLcPeriod"/>
                      </a:pPr>
                      <a:r>
                        <a:rPr lang="en-GB" sz="1800" kern="100" dirty="0">
                          <a:effectLst/>
                        </a:rPr>
                        <a:t>6.10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romanLcPeriod"/>
                      </a:pPr>
                      <a:r>
                        <a:rPr lang="en-GB" sz="1800" kern="100" dirty="0">
                          <a:effectLst/>
                        </a:rPr>
                        <a:t>0.94</a:t>
                      </a:r>
                      <a:endParaRPr lang="en-GB" sz="1800" kern="100" dirty="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-do-</a:t>
                      </a:r>
                      <a:endParaRPr lang="en-GB" sz="1800" kern="100" dirty="0">
                        <a:effectLst/>
                        <a:latin typeface="Aptos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55" marR="54555" marT="0" marB="0"/>
                </a:tc>
                <a:extLst>
                  <a:ext uri="{0D108BD9-81ED-4DB2-BD59-A6C34878D82A}">
                    <a16:rowId xmlns:a16="http://schemas.microsoft.com/office/drawing/2014/main" val="9132301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011127-24D7-6B61-4210-03EA4D0A7F31}"/>
              </a:ext>
            </a:extLst>
          </p:cNvPr>
          <p:cNvSpPr txBox="1"/>
          <p:nvPr/>
        </p:nvSpPr>
        <p:spPr>
          <a:xfrm rot="10800000" flipV="1">
            <a:off x="1308985" y="5413043"/>
            <a:ext cx="7071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Plan maps investment of 8 billion USD with saving of 6.4 billion USD by 2030 at the rates of USD 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1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17" y="742751"/>
            <a:ext cx="6841807" cy="4987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Modern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3" y="158928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Development</a:t>
            </a:r>
            <a:r>
              <a:rPr lang="en-US" sz="2400" dirty="0">
                <a:latin typeface="Calibri" pitchFamily="34" charset="0"/>
              </a:rPr>
              <a:t> of Website for</a:t>
            </a:r>
            <a:r>
              <a:rPr lang="en-GB" sz="2400" dirty="0">
                <a:latin typeface="Calibri" pitchFamily="34" charset="0"/>
              </a:rPr>
              <a:t> information sharing and interfacing b/w dept. and public with provisions of</a:t>
            </a:r>
            <a:r>
              <a:rPr lang="en-US" sz="2400" dirty="0">
                <a:latin typeface="Calibri" pitchFamily="34" charset="0"/>
              </a:rPr>
              <a:t> online </a:t>
            </a:r>
            <a:r>
              <a:rPr lang="en-GB" sz="2400" dirty="0">
                <a:latin typeface="Calibri" pitchFamily="34" charset="0"/>
              </a:rPr>
              <a:t>compliant management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in electricity matters to reduce hardships of complainants/consumers.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en-US" sz="24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Utilization</a:t>
            </a:r>
            <a:r>
              <a:rPr lang="en-US" sz="2400" dirty="0">
                <a:latin typeface="Calibri" pitchFamily="34" charset="0"/>
              </a:rPr>
              <a:t> of Social Media </a:t>
            </a:r>
            <a:r>
              <a:rPr lang="en-GB" sz="2400" dirty="0">
                <a:latin typeface="Calibri" pitchFamily="34" charset="0"/>
              </a:rPr>
              <a:t>Platforms </a:t>
            </a:r>
            <a:r>
              <a:rPr lang="en-US" sz="2400" dirty="0">
                <a:latin typeface="Calibri" pitchFamily="34" charset="0"/>
              </a:rPr>
              <a:t>i.e. Facebook, Twitter, etc for </a:t>
            </a:r>
            <a:r>
              <a:rPr lang="en-GB" sz="2400" dirty="0">
                <a:latin typeface="Calibri" pitchFamily="34" charset="0"/>
              </a:rPr>
              <a:t>public </a:t>
            </a:r>
            <a:r>
              <a:rPr lang="en-US" sz="2400" dirty="0">
                <a:latin typeface="Calibri" pitchFamily="34" charset="0"/>
              </a:rPr>
              <a:t>awareness</a:t>
            </a:r>
            <a:r>
              <a:rPr lang="en-GB" sz="2400" dirty="0">
                <a:latin typeface="Calibri" pitchFamily="34" charset="0"/>
              </a:rPr>
              <a:t>, building trust and reliability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3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17" y="742751"/>
            <a:ext cx="6841807" cy="4987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Modern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3" y="1589286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Development</a:t>
            </a:r>
            <a:r>
              <a:rPr lang="en-US" sz="2400" dirty="0">
                <a:latin typeface="Calibri" pitchFamily="34" charset="0"/>
              </a:rPr>
              <a:t> of Website for</a:t>
            </a:r>
            <a:r>
              <a:rPr lang="en-GB" sz="2400" dirty="0">
                <a:latin typeface="Calibri" pitchFamily="34" charset="0"/>
              </a:rPr>
              <a:t> information sharing and interfacing b/w dept. and public with provisions of</a:t>
            </a:r>
            <a:r>
              <a:rPr lang="en-US" sz="2400" dirty="0">
                <a:latin typeface="Calibri" pitchFamily="34" charset="0"/>
              </a:rPr>
              <a:t> online </a:t>
            </a:r>
            <a:r>
              <a:rPr lang="en-GB" sz="2400" dirty="0">
                <a:latin typeface="Calibri" pitchFamily="34" charset="0"/>
              </a:rPr>
              <a:t>compliant management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in electricity matters to reduce hardships of complainants/consumers.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en-US" sz="24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libri" pitchFamily="34" charset="0"/>
              </a:rPr>
              <a:t>Utilization</a:t>
            </a:r>
            <a:r>
              <a:rPr lang="en-US" sz="2400" dirty="0">
                <a:latin typeface="Calibri" pitchFamily="34" charset="0"/>
              </a:rPr>
              <a:t> of Social Media </a:t>
            </a:r>
            <a:r>
              <a:rPr lang="en-GB" sz="2400" dirty="0">
                <a:latin typeface="Calibri" pitchFamily="34" charset="0"/>
              </a:rPr>
              <a:t>Platforms </a:t>
            </a:r>
            <a:r>
              <a:rPr lang="en-US" sz="2400" dirty="0">
                <a:latin typeface="Calibri" pitchFamily="34" charset="0"/>
              </a:rPr>
              <a:t>i.e. Facebook, Twitter, etc for </a:t>
            </a:r>
            <a:r>
              <a:rPr lang="en-GB" sz="2400" dirty="0">
                <a:latin typeface="Calibri" pitchFamily="34" charset="0"/>
              </a:rPr>
              <a:t>public </a:t>
            </a:r>
            <a:r>
              <a:rPr lang="en-US" sz="2400" dirty="0">
                <a:latin typeface="Calibri" pitchFamily="34" charset="0"/>
              </a:rPr>
              <a:t>awareness</a:t>
            </a:r>
            <a:r>
              <a:rPr lang="en-GB" sz="2400" dirty="0">
                <a:latin typeface="Calibri" pitchFamily="34" charset="0"/>
              </a:rPr>
              <a:t>, building trust and reliability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48" y="1184564"/>
            <a:ext cx="8981952" cy="5943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9681" y="283388"/>
            <a:ext cx="7611004" cy="901176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13.1-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Complaint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	</a:t>
            </a:r>
          </a:p>
          <a:p>
            <a:pPr algn="ctr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endParaRPr lang="en-US" sz="20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400" b="1" u="sng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Introduction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Function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and Duties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Organogram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Detail of Technical/Field Posts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Financial Summary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Receipts Break up</a:t>
            </a: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Electricity Disputes Statistics (FY 2022-23)</a:t>
            </a: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Region-Wise Break up of Inspection Statistics (FY 2022-23)</a:t>
            </a: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License and Supervisory Certificates Statistics (FY 2022-23)</a:t>
            </a: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Utilization of Modern Technology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Issues</a:t>
            </a:r>
          </a:p>
          <a:p>
            <a:pPr marL="452628" indent="-342900">
              <a:buFont typeface="+mj-lt"/>
              <a:buAutoNum type="arabicPeriod"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Way Forward for Strengthening the Department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SEQUENCE OF PRESENTATION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86800" cy="6629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1511" y="0"/>
            <a:ext cx="6679870" cy="10795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13.2- Online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 Form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753351" cy="6096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9091" y="239987"/>
            <a:ext cx="6679870" cy="674412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13.3-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Awareness 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7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Non provision of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adequate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funds for Building rents, Utilities , </a:t>
            </a:r>
            <a:r>
              <a:rPr lang="en-GB" sz="2800">
                <a:latin typeface="Arial" pitchFamily="34" charset="0"/>
                <a:cs typeface="Arial" pitchFamily="34" charset="0"/>
              </a:rPr>
              <a:t>Technical Allowance, </a:t>
            </a:r>
            <a:r>
              <a:rPr lang="en-US" sz="2800">
                <a:latin typeface="Arial" pitchFamily="34" charset="0"/>
                <a:cs typeface="Arial" pitchFamily="34" charset="0"/>
              </a:rPr>
              <a:t>POL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TA/DA for field staff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which affects service delivery</a:t>
            </a:r>
          </a:p>
          <a:p>
            <a:pPr algn="just">
              <a:buFont typeface="Wingdings" pitchFamily="2" charset="2"/>
              <a:buChar char="Ø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Under-staffing, Court cases and ban on recruitment has badly affected the service delivery</a:t>
            </a:r>
          </a:p>
          <a:p>
            <a:pPr marL="109728" indent="0" algn="just"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Non-Existence of offices at District and Tehsil Level which has caused inaccessibility.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88" y="1371600"/>
            <a:ext cx="8542137" cy="463353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Establishment of District and Tehsil Level Offices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are required for easy accessibility amongst the stakeholders and the department for quality service, swift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redressal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of grievances at doorstep, efficient and effective regulatory enforcement.</a:t>
            </a:r>
          </a:p>
          <a:p>
            <a:pPr marL="109728" indent="0" algn="just"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>
                <a:latin typeface="Arial" pitchFamily="34" charset="0"/>
                <a:cs typeface="Arial" pitchFamily="34" charset="0"/>
              </a:rPr>
              <a:t>Amendments in Rules 123 &amp; 124 of Electricity Rules 1937 &amp; K.P (Violation of Instructions) Order 2002 for effective regulatory enforcement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>
                <a:latin typeface="Arial" pitchFamily="34" charset="0"/>
                <a:cs typeface="Arial" pitchFamily="34" charset="0"/>
              </a:rPr>
              <a:t>Insertion of provision of Rule 48 of Electricity Rules 1937 in KPPRA rules/regulation for effective enforcement thereof for providing opportunity of business activities to lawful contractors and certified professionals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1" y="228600"/>
            <a:ext cx="7639954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15. Way Forward for Strengthening the Department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98080" cy="44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1" y="228600"/>
            <a:ext cx="7639954" cy="99060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15.1- Financial Implications of Establishing District Offices (Salary Only)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37E992-57EE-FC0C-E5A5-7FD9FCA9D1BD}"/>
              </a:ext>
            </a:extLst>
          </p:cNvPr>
          <p:cNvGraphicFramePr/>
          <p:nvPr/>
        </p:nvGraphicFramePr>
        <p:xfrm>
          <a:off x="838200" y="1219200"/>
          <a:ext cx="7639954" cy="5509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888">
                  <a:extLst>
                    <a:ext uri="{9D8B030D-6E8A-4147-A177-3AD203B41FA5}">
                      <a16:colId xmlns:a16="http://schemas.microsoft.com/office/drawing/2014/main" val="4014082188"/>
                    </a:ext>
                  </a:extLst>
                </a:gridCol>
                <a:gridCol w="2570139">
                  <a:extLst>
                    <a:ext uri="{9D8B030D-6E8A-4147-A177-3AD203B41FA5}">
                      <a16:colId xmlns:a16="http://schemas.microsoft.com/office/drawing/2014/main" val="1190547506"/>
                    </a:ext>
                  </a:extLst>
                </a:gridCol>
                <a:gridCol w="1467658">
                  <a:extLst>
                    <a:ext uri="{9D8B030D-6E8A-4147-A177-3AD203B41FA5}">
                      <a16:colId xmlns:a16="http://schemas.microsoft.com/office/drawing/2014/main" val="1993998341"/>
                    </a:ext>
                  </a:extLst>
                </a:gridCol>
                <a:gridCol w="1489690">
                  <a:extLst>
                    <a:ext uri="{9D8B030D-6E8A-4147-A177-3AD203B41FA5}">
                      <a16:colId xmlns:a16="http://schemas.microsoft.com/office/drawing/2014/main" val="1934436007"/>
                    </a:ext>
                  </a:extLst>
                </a:gridCol>
                <a:gridCol w="1573579">
                  <a:extLst>
                    <a:ext uri="{9D8B030D-6E8A-4147-A177-3AD203B41FA5}">
                      <a16:colId xmlns:a16="http://schemas.microsoft.com/office/drawing/2014/main" val="4239830706"/>
                    </a:ext>
                  </a:extLst>
                </a:gridCol>
              </a:tblGrid>
              <a:tr h="555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S.No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Designation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BPS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No. of Posts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Expenditure Per Annum Rs. (</a:t>
                      </a:r>
                      <a:r>
                        <a:rPr lang="en-US" sz="1200" dirty="0">
                          <a:effectLst/>
                        </a:rPr>
                        <a:t>M</a:t>
                      </a:r>
                      <a:r>
                        <a:rPr lang="en-GB" sz="1200" dirty="0" err="1">
                          <a:effectLst/>
                        </a:rPr>
                        <a:t>illions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428553884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Deputy Electric Inspector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2.600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346909752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Assistant Electric Inspector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32.200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632396729"/>
                  </a:ext>
                </a:extLst>
              </a:tr>
              <a:tr h="416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Office Superintendent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7.510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268248179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Database Administrator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7.510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3322741249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Computer Operator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20.700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74730107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Office Assistant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4.830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3005345725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Legal Assistant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1.380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928953136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Senior Clerk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16.575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2672622737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Accounts Clerk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16.500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2084333379"/>
                  </a:ext>
                </a:extLst>
              </a:tr>
              <a:tr h="277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Electric Sub Inspector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49.800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2758367820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Junior Clerk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27.000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647707193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Electrician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525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181.802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1420145698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Driver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06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13.650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2966439625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Naib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Qasid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21.600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3313339058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</a:rPr>
                        <a:t>Chowkidar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21.600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486923622"/>
                  </a:ext>
                </a:extLst>
              </a:tr>
              <a:tr h="14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Sweeper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10.800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extLst>
                  <a:ext uri="{0D108BD9-81ED-4DB2-BD59-A6C34878D82A}">
                    <a16:rowId xmlns:a16="http://schemas.microsoft.com/office/drawing/2014/main" val="3923575595"/>
                  </a:ext>
                </a:extLst>
              </a:tr>
              <a:tr h="16618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436.057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38" marR="4293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2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1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498080" cy="4495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1" y="228600"/>
            <a:ext cx="7639954" cy="114300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15.2- Maximum Anticipated Revenue From Inspections After Strengthening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4AD19E-C3D0-A37D-D90B-EB40DD338ABA}"/>
              </a:ext>
            </a:extLst>
          </p:cNvPr>
          <p:cNvGraphicFramePr>
            <a:graphicFrameLocks noGrp="1"/>
          </p:cNvGraphicFramePr>
          <p:nvPr/>
        </p:nvGraphicFramePr>
        <p:xfrm>
          <a:off x="1322478" y="2064781"/>
          <a:ext cx="6983322" cy="272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774">
                  <a:extLst>
                    <a:ext uri="{9D8B030D-6E8A-4147-A177-3AD203B41FA5}">
                      <a16:colId xmlns:a16="http://schemas.microsoft.com/office/drawing/2014/main" val="3538351709"/>
                    </a:ext>
                  </a:extLst>
                </a:gridCol>
                <a:gridCol w="2327774">
                  <a:extLst>
                    <a:ext uri="{9D8B030D-6E8A-4147-A177-3AD203B41FA5}">
                      <a16:colId xmlns:a16="http://schemas.microsoft.com/office/drawing/2014/main" val="1760222002"/>
                    </a:ext>
                  </a:extLst>
                </a:gridCol>
                <a:gridCol w="2327774">
                  <a:extLst>
                    <a:ext uri="{9D8B030D-6E8A-4147-A177-3AD203B41FA5}">
                      <a16:colId xmlns:a16="http://schemas.microsoft.com/office/drawing/2014/main" val="3080683834"/>
                    </a:ext>
                  </a:extLst>
                </a:gridCol>
              </a:tblGrid>
              <a:tr h="88489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S. No.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Consumer 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Anticipated Revenue</a:t>
                      </a:r>
                    </a:p>
                    <a:p>
                      <a:pPr algn="ctr"/>
                      <a:r>
                        <a:rPr lang="en-GB" dirty="0" err="1"/>
                        <a:t>Rs</a:t>
                      </a:r>
                      <a:r>
                        <a:rPr lang="en-GB" dirty="0"/>
                        <a:t>. (Millions)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734973"/>
                  </a:ext>
                </a:extLst>
              </a:tr>
              <a:tr h="60467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Industrial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125-150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6362644"/>
                  </a:ext>
                </a:extLst>
              </a:tr>
              <a:tr h="60467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Commercial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50-75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781196"/>
                  </a:ext>
                </a:extLst>
              </a:tr>
              <a:tr h="60467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-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175-225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430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1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357430"/>
            <a:ext cx="692948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2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THANKS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687515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The Electric Inspector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 statutory,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regulatory and Quasi-judicial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entity established under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Electricity Act, 19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for the Administration, implementation and enforcement of the following Acts, Rules and Regulations/Instructions:- </a:t>
            </a:r>
          </a:p>
          <a:p>
            <a:pPr algn="just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Electricity Act, 1910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Electricity Rules, 1937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West Pakistan Finance Act, 1964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Electricity Duty Rules, 1964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Cinematograph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Apparatus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Rules, 1962</a:t>
            </a:r>
          </a:p>
          <a:p>
            <a:pPr lvl="0" algn="just"/>
            <a:r>
              <a:rPr lang="en-US" sz="2000" dirty="0">
                <a:latin typeface="Arial" pitchFamily="34" charset="0"/>
                <a:cs typeface="Arial" pitchFamily="34" charset="0"/>
              </a:rPr>
              <a:t>NEPRA Act, 1997 (Section 38)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relevant Regulations and instructions</a:t>
            </a:r>
          </a:p>
          <a:p>
            <a:pPr lvl="0" algn="just"/>
            <a:r>
              <a:rPr lang="en-GB" sz="2000" dirty="0">
                <a:latin typeface="Arial" pitchFamily="34" charset="0"/>
                <a:cs typeface="Arial" pitchFamily="34" charset="0"/>
              </a:rPr>
              <a:t>NEECA Act 2016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928669"/>
            <a:ext cx="8527228" cy="5332865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Electricity Dispute Resolution between Electricity consumers and distribution companies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PESCO/TESCO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Inspection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 testing of Electrical installations in both public and private sector electrical works to ensure Quality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safety.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Monitor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collection of Electricity Duty.</a:t>
            </a:r>
          </a:p>
          <a:p>
            <a:pPr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>
                <a:latin typeface="Arial" pitchFamily="34" charset="0"/>
                <a:cs typeface="Arial" pitchFamily="34" charset="0"/>
              </a:rPr>
              <a:t>Issuance of Electrical Contractor Licenses and Supervisory certificates through Board of licensing and examiners.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>
                <a:latin typeface="Arial" pitchFamily="34" charset="0"/>
                <a:cs typeface="Arial" pitchFamily="34" charset="0"/>
              </a:rPr>
              <a:t>Enforcement of energy efficient practices to conserve energy</a:t>
            </a:r>
          </a:p>
          <a:p>
            <a:pPr algn="just"/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>
                <a:latin typeface="Arial" pitchFamily="34" charset="0"/>
                <a:cs typeface="Arial" pitchFamily="34" charset="0"/>
              </a:rPr>
              <a:t>Standardization Evaluation of Electrical Products for Building Sub-Committee of Provincial Standardization Committee.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Functions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Duties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Under the Laws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1927445" y="1663700"/>
            <a:ext cx="46878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1927445" y="1663700"/>
            <a:ext cx="0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" name="AutoShape 4"/>
          <p:cNvCxnSpPr>
            <a:cxnSpLocks noChangeShapeType="1"/>
          </p:cNvCxnSpPr>
          <p:nvPr/>
        </p:nvCxnSpPr>
        <p:spPr bwMode="auto">
          <a:xfrm>
            <a:off x="3122832" y="1663700"/>
            <a:ext cx="1588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4313457" y="1676400"/>
            <a:ext cx="0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6"/>
          <p:cNvCxnSpPr>
            <a:cxnSpLocks noChangeShapeType="1"/>
          </p:cNvCxnSpPr>
          <p:nvPr/>
        </p:nvCxnSpPr>
        <p:spPr bwMode="auto">
          <a:xfrm>
            <a:off x="5461220" y="1676400"/>
            <a:ext cx="0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6615332" y="1663700"/>
            <a:ext cx="0" cy="111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Rounded Rectangl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95400" y="1828800"/>
            <a:ext cx="1143000" cy="1339272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Deputy Electric Inspector (BPS-18) (Peshawar)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514600" y="1828800"/>
            <a:ext cx="1219200" cy="1274543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Deputy Electric Inspector (BPS-18) (Abbottabad)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810000" y="1828800"/>
            <a:ext cx="1143000" cy="1274543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Deputy Electric Inspector (BPS-18) (Bannu)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105400" y="1828800"/>
            <a:ext cx="1143000" cy="1295400"/>
          </a:xfrm>
          <a:prstGeom prst="roundRect">
            <a:avLst>
              <a:gd name="adj" fmla="val 12857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Deputy Electric Inspector (BPS-18) (Nowshera)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6324600" y="1828800"/>
            <a:ext cx="1143000" cy="12954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Deputy Electric Inspector (BPS-18)  (Swat)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 flipV="1">
            <a:off x="4348248" y="1132804"/>
            <a:ext cx="33252" cy="73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38400" y="3429000"/>
            <a:ext cx="12954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Assistant Electric Inspector (BPS-17)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0" y="3429000"/>
            <a:ext cx="11430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Assistant Electric Inspector (BPS-17)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3429000"/>
            <a:ext cx="11430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Assistant Electric Inspector (BPS-17)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48400" y="3429000"/>
            <a:ext cx="12192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Assistant Electric Inspector (BPS-17)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rot="5400000">
            <a:off x="1638300" y="32385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3085307" y="3238499"/>
            <a:ext cx="229393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191000" y="3200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448300" y="32385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590506" y="3238500"/>
            <a:ext cx="2293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5029200"/>
            <a:ext cx="1186544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Sub Inspector (BPS-12)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(05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 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14600" y="5029200"/>
            <a:ext cx="11430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Sub Inspector (BPS-12)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(02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5029200"/>
            <a:ext cx="1186544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Sub Inspector (BPS-12)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(02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29200" y="5029200"/>
            <a:ext cx="1186544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Sub Inspector (BPS-12)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(02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5029200"/>
            <a:ext cx="1219200" cy="11430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Sub Inspector (BPS-12)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(02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Arrow Connector 70"/>
          <p:cNvCxnSpPr>
            <a:stCxn id="54" idx="2"/>
          </p:cNvCxnSpPr>
          <p:nvPr/>
        </p:nvCxnSpPr>
        <p:spPr>
          <a:xfrm rot="5400000">
            <a:off x="6628606" y="4800600"/>
            <a:ext cx="4579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3" idx="2"/>
          </p:cNvCxnSpPr>
          <p:nvPr/>
        </p:nvCxnSpPr>
        <p:spPr>
          <a:xfrm rot="16200000" flipH="1">
            <a:off x="5390356" y="4782344"/>
            <a:ext cx="457994" cy="373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2"/>
          </p:cNvCxnSpPr>
          <p:nvPr/>
        </p:nvCxnSpPr>
        <p:spPr>
          <a:xfrm rot="5400000">
            <a:off x="4133850" y="4781550"/>
            <a:ext cx="4572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2980758" y="4791642"/>
            <a:ext cx="457200" cy="179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66" idx="0"/>
          </p:cNvCxnSpPr>
          <p:nvPr/>
        </p:nvCxnSpPr>
        <p:spPr>
          <a:xfrm rot="5400000">
            <a:off x="1630136" y="4830536"/>
            <a:ext cx="381000" cy="16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895600" y="990600"/>
            <a:ext cx="2743200" cy="533400"/>
          </a:xfrm>
          <a:prstGeom prst="round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Electric Inspector (BPS-19) 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(01 No Post)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66800" y="3429000"/>
            <a:ext cx="12954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h</a:t>
            </a:r>
            <a:r>
              <a:rPr lang="en-US" sz="1100" dirty="0" err="1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Assistant</a:t>
            </a:r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 Electric Inspector (BPS-17)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  <a:ea typeface="Arial" pitchFamily="34" charset="0"/>
                <a:cs typeface="Arial" pitchFamily="34" charset="0"/>
              </a:rPr>
              <a:t> (03 No Posts)</a:t>
            </a:r>
            <a:endParaRPr lang="en-GB" sz="1100" dirty="0">
              <a:solidFill>
                <a:prstClr val="black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algn="ctr"/>
            <a:endParaRPr lang="en-US" sz="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8D4AEE-E8D4-27F1-8CB8-2D842E34E7E4}"/>
              </a:ext>
            </a:extLst>
          </p:cNvPr>
          <p:cNvSpPr/>
          <p:nvPr/>
        </p:nvSpPr>
        <p:spPr>
          <a:xfrm>
            <a:off x="1219200" y="296882"/>
            <a:ext cx="6324600" cy="6929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Organogram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504C2-B188-5F86-5145-6E7FCC6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7B8751-93F8-D043-D14E-7EECC244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Detail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of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echnical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Field Posts</a:t>
            </a:r>
            <a:endParaRPr lang="en-US" sz="3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B71401-7B38-3F53-93DB-BE223AFE4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98436"/>
              </p:ext>
            </p:extLst>
          </p:nvPr>
        </p:nvGraphicFramePr>
        <p:xfrm>
          <a:off x="690715" y="1371061"/>
          <a:ext cx="8001001" cy="441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8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5638">
                <a:tc rowSpan="2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S.</a:t>
                      </a:r>
                      <a:r>
                        <a:rPr lang="en-GB" sz="2000" dirty="0"/>
                        <a:t> </a:t>
                      </a:r>
                      <a:r>
                        <a:rPr lang="en-US" sz="2000" dirty="0"/>
                        <a:t>No</a:t>
                      </a:r>
                      <a:r>
                        <a:rPr lang="en-GB" sz="2000" dirty="0"/>
                        <a:t>.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Designation with</a:t>
                      </a:r>
                      <a:r>
                        <a:rPr lang="en-US" sz="2000" baseline="0" dirty="0"/>
                        <a:t>  BPS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Total</a:t>
                      </a:r>
                      <a:r>
                        <a:rPr lang="en-US" sz="2000" baseline="0" dirty="0"/>
                        <a:t> No. of Posts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  </a:t>
                      </a:r>
                    </a:p>
                    <a:p>
                      <a:pPr algn="l"/>
                      <a:r>
                        <a:rPr lang="en-US" sz="2000" dirty="0"/>
                        <a:t>      Status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Filled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Vacant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1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Provincial Electric Inspector (BPS-19)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-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97990"/>
                  </a:ext>
                </a:extLst>
              </a:tr>
              <a:tr h="7156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2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Deputy Electric Inspector </a:t>
                      </a:r>
                    </a:p>
                    <a:p>
                      <a:pPr algn="l"/>
                      <a:r>
                        <a:rPr lang="en-US" sz="2000" dirty="0"/>
                        <a:t>(BPS-18)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n-GB" sz="2000" dirty="0"/>
                        <a:t>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n-GB" sz="2000" dirty="0"/>
                        <a:t>2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Assistant Electric Inspector (BPS-17)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07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n-GB" sz="2000" dirty="0"/>
                        <a:t>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n-GB" sz="2000" dirty="0"/>
                        <a:t>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63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Electric Sub </a:t>
                      </a:r>
                      <a:r>
                        <a:rPr lang="en-US" sz="2000"/>
                        <a:t>Inspector </a:t>
                      </a:r>
                    </a:p>
                    <a:p>
                      <a:pPr algn="l"/>
                      <a:r>
                        <a:rPr lang="en-US" sz="2000"/>
                        <a:t>(</a:t>
                      </a:r>
                      <a:r>
                        <a:rPr lang="en-US" sz="2000" dirty="0"/>
                        <a:t>BPS-12)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44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Total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r>
                        <a:rPr lang="en-GB" sz="2000" dirty="0"/>
                        <a:t>6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r>
                        <a:rPr lang="en-GB" sz="2000" dirty="0"/>
                        <a:t>2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r>
                        <a:rPr lang="en-GB" sz="2000" dirty="0"/>
                        <a:t>4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0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Financial Summary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57180"/>
              </p:ext>
            </p:extLst>
          </p:nvPr>
        </p:nvGraphicFramePr>
        <p:xfrm>
          <a:off x="750351" y="1371600"/>
          <a:ext cx="7919044" cy="315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7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Expenditure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000" dirty="0"/>
                        <a:t>Rs.(in Millions)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algn="ctr"/>
                      <a:r>
                        <a:rPr lang="en-GB" dirty="0"/>
                        <a:t>Receipts</a:t>
                      </a:r>
                    </a:p>
                    <a:p>
                      <a:pPr algn="ctr"/>
                      <a:r>
                        <a:rPr lang="en-GB" dirty="0"/>
                        <a:t>Rs.(in Millions)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152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2022-23 </a:t>
                      </a:r>
                    </a:p>
                    <a:p>
                      <a:pPr algn="ctr"/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61.148</a:t>
                      </a:r>
                    </a:p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2,347.322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15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74.292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itchFamily="34" charset="0"/>
                          <a:cs typeface="Arial" pitchFamily="34" charset="0"/>
                        </a:rPr>
                        <a:t>3,003.121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4726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966597"/>
              </p:ext>
            </p:extLst>
          </p:nvPr>
        </p:nvGraphicFramePr>
        <p:xfrm>
          <a:off x="2057400" y="1292263"/>
          <a:ext cx="5456893" cy="4437955"/>
        </p:xfrm>
        <a:graphic>
          <a:graphicData uri="http://schemas.openxmlformats.org/drawingml/2006/table">
            <a:tbl>
              <a:tblPr/>
              <a:tblGrid>
                <a:gridCol w="183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0344">
                  <a:extLst>
                    <a:ext uri="{9D8B030D-6E8A-4147-A177-3AD203B41FA5}">
                      <a16:colId xmlns:a16="http://schemas.microsoft.com/office/drawing/2014/main" val="2303689661"/>
                    </a:ext>
                  </a:extLst>
                </a:gridCol>
              </a:tblGrid>
              <a:tr h="4730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 Black" panose="020B0A0402010202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DESCRIPTION</a:t>
                      </a:r>
                      <a:endParaRPr lang="en-US" sz="2000" dirty="0">
                        <a:latin typeface="Arial Black" panose="020B0A0402010202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FY 2022-23</a:t>
                      </a: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FY 2023-24</a:t>
                      </a: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Receipts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(Rs.</a:t>
                      </a:r>
                      <a:r>
                        <a:rPr lang="en-US" sz="1400" b="1" baseline="0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 In Million)</a:t>
                      </a:r>
                      <a:endParaRPr lang="en-US" sz="1400" b="1" dirty="0">
                        <a:latin typeface="Arial Black" panose="020B0A0402010202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Receipts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(Rs.</a:t>
                      </a:r>
                      <a:r>
                        <a:rPr lang="en-US" sz="1400" b="1" baseline="0" dirty="0">
                          <a:latin typeface="Arial Black" panose="020B0A04020102020204" pitchFamily="34" charset="0"/>
                          <a:ea typeface="Times New Roman"/>
                          <a:cs typeface="Calibri" panose="020F0502020204030204" pitchFamily="34" charset="0"/>
                        </a:rPr>
                        <a:t> In Million)</a:t>
                      </a:r>
                      <a:endParaRPr lang="en-US" sz="1400" b="1" dirty="0">
                        <a:latin typeface="Arial Black" panose="020B0A0402010202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 Black" panose="020B0A0402010202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2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B03031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Inspection Fee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71.784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68.829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B03033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License Fee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2.210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2.4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B03034-Electricity Duty Payable by WAPDA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2,232.863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2,880.9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B03035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Electricity Duty(Self Generation)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105" marR="64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40.463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51.554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en-US" sz="1400" dirty="0">
                        <a:latin typeface="Arial Black" panose="020B0A04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2,347.322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3,003.121</a:t>
                      </a:r>
                    </a:p>
                  </a:txBody>
                  <a:tcPr marL="64105" marR="64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Receipts Breakup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2ADE-FAC7-4298-A266-622748C294C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Electricity Dispute Statistics </a:t>
            </a:r>
            <a:b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2022-23)</a:t>
            </a:r>
            <a:endParaRPr lang="en-US" sz="3200" dirty="0"/>
          </a:p>
        </p:txBody>
      </p:sp>
      <p:graphicFrame>
        <p:nvGraphicFramePr>
          <p:cNvPr id="2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970194"/>
              </p:ext>
            </p:extLst>
          </p:nvPr>
        </p:nvGraphicFramePr>
        <p:xfrm>
          <a:off x="600552" y="1600200"/>
          <a:ext cx="8229600" cy="339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626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S.No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Total Cases Registered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Cases</a:t>
                      </a:r>
                      <a:r>
                        <a:rPr lang="en-US" sz="2000" baseline="0" dirty="0">
                          <a:latin typeface="Arial" pitchFamily="34" charset="0"/>
                          <a:cs typeface="Arial" pitchFamily="34" charset="0"/>
                        </a:rPr>
                        <a:t> Decided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Cases Running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Peshawar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Abbottabad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Swat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Nowshera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7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Bannu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GB" sz="20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701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           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594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Arial" pitchFamily="34" charset="0"/>
                          <a:cs typeface="Arial" pitchFamily="34" charset="0"/>
                        </a:rPr>
                        <a:t>413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87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7336</TotalTime>
  <Words>1272</Words>
  <Application>Microsoft Office PowerPoint</Application>
  <PresentationFormat>On-screen Show (4:3)</PresentationFormat>
  <Paragraphs>462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ELECTRIC INSPECTORATE / PROVINCIAL OFFICE OF INSPECTION </vt:lpstr>
      <vt:lpstr>SEQUENCE OF PRESENTATION</vt:lpstr>
      <vt:lpstr>1. Introduction</vt:lpstr>
      <vt:lpstr>2. Functions and Duties Under the Laws</vt:lpstr>
      <vt:lpstr>PowerPoint Presentation</vt:lpstr>
      <vt:lpstr>4. Detail of Technical / Field Posts</vt:lpstr>
      <vt:lpstr>PowerPoint Presentation</vt:lpstr>
      <vt:lpstr>6. Receipts Breakup </vt:lpstr>
      <vt:lpstr>7. Electricity Dispute Statistics  (FY 2022-23)</vt:lpstr>
      <vt:lpstr>8. Electricity Dispute Statistics  (FY 2023-24)</vt:lpstr>
      <vt:lpstr>9. Region-wise Breakup of Inspection Statistics  </vt:lpstr>
      <vt:lpstr>10. Licenses &amp; Supervisory Certificate Statistics  (FY 2022-23)</vt:lpstr>
      <vt:lpstr>PowerPoint Presentation</vt:lpstr>
      <vt:lpstr>12. Energy Efficiency &amp; Conservation (EE&amp;C)</vt:lpstr>
      <vt:lpstr>12.1- Goal and Objectives of NEEC Policy &amp; Plan</vt:lpstr>
      <vt:lpstr>12.2- Anticipated Outcomes of NEEC Plan</vt:lpstr>
      <vt:lpstr>13. Utilization of Modern Technology</vt:lpstr>
      <vt:lpstr>13. Utilization of Modern Technology</vt:lpstr>
      <vt:lpstr>13.1- Online Complaint Management System</vt:lpstr>
      <vt:lpstr>13.2- Online Complaint Form</vt:lpstr>
      <vt:lpstr>13.3- Social Media Awareness </vt:lpstr>
      <vt:lpstr>14. Issues</vt:lpstr>
      <vt:lpstr>15. Way Forward for Strengthening the Department</vt:lpstr>
      <vt:lpstr>15.1- Financial Implications of Establishing District Offices (Salary Only)</vt:lpstr>
      <vt:lpstr>15.2- Maximum Anticipated Revenue From Inspections After Strengthening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the name of allah</dc:title>
  <dc:creator>fazal</dc:creator>
  <cp:lastModifiedBy>ihsanullahaei@gmail.com</cp:lastModifiedBy>
  <cp:revision>1008</cp:revision>
  <cp:lastPrinted>2024-08-27T05:28:34Z</cp:lastPrinted>
  <dcterms:created xsi:type="dcterms:W3CDTF">2010-07-09T21:37:38Z</dcterms:created>
  <dcterms:modified xsi:type="dcterms:W3CDTF">2024-10-07T07:14:53Z</dcterms:modified>
</cp:coreProperties>
</file>