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46"/>
  </p:handoutMasterIdLst>
  <p:sldIdLst>
    <p:sldId id="256" r:id="rId2"/>
    <p:sldId id="257" r:id="rId3"/>
    <p:sldId id="275" r:id="rId4"/>
    <p:sldId id="258" r:id="rId5"/>
    <p:sldId id="259" r:id="rId6"/>
    <p:sldId id="272" r:id="rId7"/>
    <p:sldId id="273" r:id="rId8"/>
    <p:sldId id="267" r:id="rId9"/>
    <p:sldId id="269" r:id="rId10"/>
    <p:sldId id="287" r:id="rId11"/>
    <p:sldId id="289" r:id="rId12"/>
    <p:sldId id="276" r:id="rId13"/>
    <p:sldId id="270" r:id="rId14"/>
    <p:sldId id="271" r:id="rId15"/>
    <p:sldId id="262" r:id="rId16"/>
    <p:sldId id="279" r:id="rId17"/>
    <p:sldId id="283" r:id="rId18"/>
    <p:sldId id="284" r:id="rId19"/>
    <p:sldId id="265" r:id="rId20"/>
    <p:sldId id="294" r:id="rId21"/>
    <p:sldId id="292" r:id="rId22"/>
    <p:sldId id="315" r:id="rId23"/>
    <p:sldId id="312" r:id="rId24"/>
    <p:sldId id="313" r:id="rId25"/>
    <p:sldId id="311" r:id="rId26"/>
    <p:sldId id="310" r:id="rId27"/>
    <p:sldId id="309" r:id="rId28"/>
    <p:sldId id="302" r:id="rId29"/>
    <p:sldId id="306" r:id="rId30"/>
    <p:sldId id="307" r:id="rId31"/>
    <p:sldId id="304" r:id="rId32"/>
    <p:sldId id="305" r:id="rId33"/>
    <p:sldId id="303" r:id="rId34"/>
    <p:sldId id="301" r:id="rId35"/>
    <p:sldId id="296" r:id="rId36"/>
    <p:sldId id="295" r:id="rId37"/>
    <p:sldId id="291" r:id="rId38"/>
    <p:sldId id="290" r:id="rId39"/>
    <p:sldId id="297" r:id="rId40"/>
    <p:sldId id="298" r:id="rId41"/>
    <p:sldId id="299" r:id="rId42"/>
    <p:sldId id="317" r:id="rId43"/>
    <p:sldId id="318" r:id="rId44"/>
    <p:sldId id="285" r:id="rId4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39" autoAdjust="0"/>
    <p:restoredTop sz="86408" autoAdjust="0"/>
  </p:normalViewPr>
  <p:slideViewPr>
    <p:cSldViewPr snapToGrid="0">
      <p:cViewPr varScale="1">
        <p:scale>
          <a:sx n="63" d="100"/>
          <a:sy n="63" d="100"/>
        </p:scale>
        <p:origin x="-330" y="-108"/>
      </p:cViewPr>
      <p:guideLst>
        <p:guide orient="horz" pos="2160"/>
        <p:guide pos="3840"/>
      </p:guideLst>
    </p:cSldViewPr>
  </p:slideViewPr>
  <p:outlineViewPr>
    <p:cViewPr>
      <p:scale>
        <a:sx n="33" d="100"/>
        <a:sy n="33" d="100"/>
      </p:scale>
      <p:origin x="24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3AFABD3-E49F-4190-B00C-361A42F616E2}" type="datetimeFigureOut">
              <a:rPr lang="en-US" smtClean="0"/>
              <a:t>11/5/2024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2BB4D0E-8BAE-40C7-BF92-78410C2756E8}" type="slidenum">
              <a:rPr lang="en-US" smtClean="0"/>
              <a:t>‹#›</a:t>
            </a:fld>
            <a:endParaRPr lang="en-US"/>
          </a:p>
        </p:txBody>
      </p:sp>
    </p:spTree>
    <p:extLst>
      <p:ext uri="{BB962C8B-B14F-4D97-AF65-F5344CB8AC3E}">
        <p14:creationId xmlns:p14="http://schemas.microsoft.com/office/powerpoint/2010/main" val="38782526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91" y="561268"/>
            <a:ext cx="12016509" cy="3888811"/>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2700" dirty="0"/>
              <a:t/>
            </a:r>
            <a:br>
              <a:rPr lang="en-US" sz="2700" dirty="0"/>
            </a:br>
            <a:r>
              <a:rPr lang="en-US" sz="3800" b="1" dirty="0"/>
              <a:t>National Energy Efficiency and Conservation Authority</a:t>
            </a:r>
            <a:r>
              <a:rPr lang="en-US" sz="2700" b="1" dirty="0" smtClean="0"/>
              <a:t/>
            </a:r>
            <a:br>
              <a:rPr lang="en-US" sz="2700" b="1" dirty="0" smtClean="0"/>
            </a:br>
            <a:r>
              <a:rPr lang="en-US" sz="2700" b="1" dirty="0"/>
              <a:t/>
            </a:r>
            <a:br>
              <a:rPr lang="en-US" sz="2700" b="1" dirty="0"/>
            </a:br>
            <a:r>
              <a:rPr lang="en-US" sz="3800" b="1" dirty="0" smtClean="0"/>
              <a:t>Energy Conservation Building Code </a:t>
            </a:r>
            <a:r>
              <a:rPr lang="en-US" sz="3800" b="1" dirty="0" smtClean="0"/>
              <a:t>2023</a:t>
            </a:r>
            <a:r>
              <a:rPr lang="en-US" sz="3800" b="1" dirty="0" smtClean="0"/>
              <a:t/>
            </a:r>
            <a:br>
              <a:rPr lang="en-US" sz="3800" b="1" dirty="0" smtClean="0"/>
            </a:br>
            <a:r>
              <a:rPr lang="en-US" sz="3800" b="1" dirty="0"/>
              <a:t/>
            </a:r>
            <a:br>
              <a:rPr lang="en-US" sz="3800" b="1" dirty="0"/>
            </a:br>
            <a:r>
              <a:rPr lang="en-US" sz="3800" b="1" dirty="0" smtClean="0"/>
              <a:t>(NEECA </a:t>
            </a:r>
            <a:r>
              <a:rPr lang="en-US" sz="3800" b="1" dirty="0" smtClean="0"/>
              <a:t>ECBC-2023)</a:t>
            </a:r>
            <a:r>
              <a:rPr lang="en-US" sz="4000" b="1" dirty="0" smtClean="0"/>
              <a:t/>
            </a:r>
            <a:br>
              <a:rPr lang="en-US" sz="4000" b="1" dirty="0" smtClean="0"/>
            </a:br>
            <a:endParaRPr lang="en-US" sz="4000" dirty="0"/>
          </a:p>
        </p:txBody>
      </p:sp>
      <p:sp>
        <p:nvSpPr>
          <p:cNvPr id="3" name="Subtitle 2"/>
          <p:cNvSpPr>
            <a:spLocks noGrp="1"/>
          </p:cNvSpPr>
          <p:nvPr>
            <p:ph type="subTitle" idx="1"/>
          </p:nvPr>
        </p:nvSpPr>
        <p:spPr>
          <a:xfrm>
            <a:off x="5661892" y="5512415"/>
            <a:ext cx="6456218" cy="1126283"/>
          </a:xfrm>
        </p:spPr>
        <p:txBody>
          <a:bodyPr>
            <a:normAutofit lnSpcReduction="10000"/>
          </a:bodyPr>
          <a:lstStyle/>
          <a:p>
            <a:pPr algn="ctr"/>
            <a:r>
              <a:rPr lang="en-US" b="1" dirty="0" smtClean="0"/>
              <a:t>PRESENTED BY:</a:t>
            </a:r>
          </a:p>
          <a:p>
            <a:pPr algn="ctr"/>
            <a:r>
              <a:rPr lang="en-US" b="1" dirty="0" smtClean="0"/>
              <a:t>ELECTRIC INSPECTORATE ENERGY &amp; POWER DEPARTMENT</a:t>
            </a:r>
          </a:p>
          <a:p>
            <a:pPr algn="ctr"/>
            <a:r>
              <a:rPr lang="en-US" b="1" dirty="0" smtClean="0"/>
              <a:t> GOVERNMENT OG KHYBER PAKHTUNKHWA</a:t>
            </a:r>
            <a:endParaRPr lang="en-US" b="1" dirty="0"/>
          </a:p>
        </p:txBody>
      </p:sp>
    </p:spTree>
    <p:extLst>
      <p:ext uri="{BB962C8B-B14F-4D97-AF65-F5344CB8AC3E}">
        <p14:creationId xmlns:p14="http://schemas.microsoft.com/office/powerpoint/2010/main" val="3858136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605" y="304070"/>
            <a:ext cx="8911687" cy="701770"/>
          </a:xfrm>
        </p:spPr>
        <p:txBody>
          <a:bodyPr/>
          <a:lstStyle/>
          <a:p>
            <a:r>
              <a:rPr lang="en-US" b="1" dirty="0"/>
              <a:t>Development Process of ECBC-2023</a:t>
            </a:r>
          </a:p>
        </p:txBody>
      </p:sp>
      <p:sp>
        <p:nvSpPr>
          <p:cNvPr id="3" name="Content Placeholder 2"/>
          <p:cNvSpPr>
            <a:spLocks noGrp="1"/>
          </p:cNvSpPr>
          <p:nvPr>
            <p:ph idx="1"/>
          </p:nvPr>
        </p:nvSpPr>
        <p:spPr>
          <a:xfrm>
            <a:off x="1874520" y="1188720"/>
            <a:ext cx="10134600" cy="5349240"/>
          </a:xfrm>
        </p:spPr>
        <p:txBody>
          <a:bodyPr>
            <a:normAutofit/>
          </a:bodyPr>
          <a:lstStyle/>
          <a:p>
            <a:pPr>
              <a:lnSpc>
                <a:spcPct val="150000"/>
              </a:lnSpc>
            </a:pPr>
            <a:r>
              <a:rPr lang="en-US" b="1" dirty="0"/>
              <a:t>The </a:t>
            </a:r>
            <a:r>
              <a:rPr lang="en-US" b="1" dirty="0" smtClean="0"/>
              <a:t>ECBC-2023</a:t>
            </a:r>
            <a:r>
              <a:rPr lang="en-US" dirty="0" smtClean="0"/>
              <a:t> </a:t>
            </a:r>
            <a:r>
              <a:rPr lang="en-US" dirty="0"/>
              <a:t>was developed by the National Energy Efficiency and Conservation Authority (NEECA) in collaboration with the Pakistan Engineering Council (PEC) and the Ministry of Science &amp; Technology. This revision was necessitated by advancements in technology and international standards, addressing the limitations of the existing </a:t>
            </a:r>
            <a:r>
              <a:rPr lang="en-US" b="1" dirty="0"/>
              <a:t>Building Code of Pakistan (Energy Provisions-2011)</a:t>
            </a:r>
            <a:r>
              <a:rPr lang="en-US" dirty="0"/>
              <a:t>.</a:t>
            </a:r>
          </a:p>
          <a:p>
            <a:pPr>
              <a:lnSpc>
                <a:spcPct val="150000"/>
              </a:lnSpc>
            </a:pPr>
            <a:r>
              <a:rPr lang="en-US" b="1" dirty="0"/>
              <a:t>A Technical Committee</a:t>
            </a:r>
            <a:r>
              <a:rPr lang="en-US" dirty="0"/>
              <a:t> of experts was formed to update the code within a three-month timeframe, focusing on high-end domestic and commercial consumers. The ECBC-2023 aims to enhance energy efficiency while ensuring public safety and minimizing costs. Future updates will also encompass low-end users and buildings with a load demand of up to 50 kVA, ensuring the code remains relevant and effective.</a:t>
            </a:r>
          </a:p>
          <a:p>
            <a:endParaRPr lang="en-US" dirty="0"/>
          </a:p>
        </p:txBody>
      </p:sp>
    </p:spTree>
    <p:extLst>
      <p:ext uri="{BB962C8B-B14F-4D97-AF65-F5344CB8AC3E}">
        <p14:creationId xmlns:p14="http://schemas.microsoft.com/office/powerpoint/2010/main" val="543586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25000" t="15954" r="43429" b="24786"/>
          <a:stretch/>
        </p:blipFill>
        <p:spPr bwMode="auto">
          <a:xfrm>
            <a:off x="3215640" y="228600"/>
            <a:ext cx="5334000" cy="63855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29613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845" y="1492790"/>
            <a:ext cx="8911687" cy="629924"/>
          </a:xfrm>
        </p:spPr>
        <p:txBody>
          <a:bodyPr>
            <a:normAutofit fontScale="90000"/>
          </a:bodyPr>
          <a:lstStyle/>
          <a:p>
            <a:r>
              <a:rPr lang="en-US" b="1" dirty="0"/>
              <a:t>Limitations of ECBC-2023</a:t>
            </a:r>
          </a:p>
        </p:txBody>
      </p:sp>
      <p:sp>
        <p:nvSpPr>
          <p:cNvPr id="3" name="Content Placeholder 2"/>
          <p:cNvSpPr>
            <a:spLocks noGrp="1"/>
          </p:cNvSpPr>
          <p:nvPr>
            <p:ph idx="1"/>
          </p:nvPr>
        </p:nvSpPr>
        <p:spPr>
          <a:xfrm>
            <a:off x="2589212" y="1410788"/>
            <a:ext cx="9602788" cy="5191489"/>
          </a:xfrm>
        </p:spPr>
        <p:txBody>
          <a:bodyPr>
            <a:normAutofit/>
          </a:bodyPr>
          <a:lstStyle/>
          <a:p>
            <a:pPr lvl="0" defTabSz="914400" eaLnBrk="0" fontAlgn="base" hangingPunct="0">
              <a:spcBef>
                <a:spcPct val="0"/>
              </a:spcBef>
              <a:spcAft>
                <a:spcPct val="0"/>
              </a:spcAft>
              <a:buClr>
                <a:schemeClr val="accent1">
                  <a:lumMod val="75000"/>
                </a:schemeClr>
              </a:buClr>
              <a:buFont typeface="Wingdings" pitchFamily="2" charset="2"/>
              <a:buChar char="Ø"/>
            </a:pPr>
            <a:endParaRPr lang="en-US" altLang="en-US" dirty="0"/>
          </a:p>
          <a:p>
            <a:endParaRPr lang="en-US" dirty="0"/>
          </a:p>
        </p:txBody>
      </p:sp>
      <p:sp>
        <p:nvSpPr>
          <p:cNvPr id="5" name="Content Placeholder 2"/>
          <p:cNvSpPr txBox="1">
            <a:spLocks/>
          </p:cNvSpPr>
          <p:nvPr/>
        </p:nvSpPr>
        <p:spPr>
          <a:xfrm>
            <a:off x="2197325" y="2122714"/>
            <a:ext cx="9751867" cy="365324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nSpc>
                <a:spcPct val="150000"/>
              </a:lnSpc>
            </a:pPr>
            <a:r>
              <a:rPr lang="en-US" b="1" dirty="0" smtClean="0"/>
              <a:t>Conflict Resolution</a:t>
            </a:r>
            <a:r>
              <a:rPr lang="en-US" dirty="0" smtClean="0"/>
              <a:t>: In cases of conflict between ECBC-2023 and other safety, health, or environmental codes, the latter takes precedence.</a:t>
            </a:r>
          </a:p>
          <a:p>
            <a:pPr>
              <a:lnSpc>
                <a:spcPct val="150000"/>
              </a:lnSpc>
            </a:pPr>
            <a:r>
              <a:rPr lang="en-US" b="1" dirty="0" smtClean="0"/>
              <a:t>Notification Requirement</a:t>
            </a:r>
            <a:r>
              <a:rPr lang="en-US" dirty="0" smtClean="0"/>
              <a:t>: Developers/designers must inform NEECA of any conflicts to address them in future revisions.</a:t>
            </a:r>
          </a:p>
          <a:p>
            <a:pPr>
              <a:lnSpc>
                <a:spcPct val="150000"/>
              </a:lnSpc>
            </a:pPr>
            <a:r>
              <a:rPr lang="en-US" b="1" dirty="0" smtClean="0"/>
              <a:t>Prioritizing Safety and Environment</a:t>
            </a:r>
            <a:r>
              <a:rPr lang="en-US" dirty="0" smtClean="0"/>
              <a:t>: The code emphasizes that energy efficiency should align with safety and environmental protection goals.</a:t>
            </a:r>
            <a:endParaRPr lang="en-US" dirty="0"/>
          </a:p>
        </p:txBody>
      </p:sp>
      <p:sp>
        <p:nvSpPr>
          <p:cNvPr id="7" name="Title 1"/>
          <p:cNvSpPr txBox="1">
            <a:spLocks/>
          </p:cNvSpPr>
          <p:nvPr/>
        </p:nvSpPr>
        <p:spPr>
          <a:xfrm>
            <a:off x="2318605" y="304070"/>
            <a:ext cx="8911687" cy="70177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smtClean="0"/>
              <a:t>Development Process of ECBC-2023</a:t>
            </a:r>
            <a:endParaRPr lang="en-US" b="1" dirty="0"/>
          </a:p>
        </p:txBody>
      </p:sp>
    </p:spTree>
    <p:extLst>
      <p:ext uri="{BB962C8B-B14F-4D97-AF65-F5344CB8AC3E}">
        <p14:creationId xmlns:p14="http://schemas.microsoft.com/office/powerpoint/2010/main" val="1319016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7360" y="136430"/>
            <a:ext cx="10454639" cy="762730"/>
          </a:xfrm>
        </p:spPr>
        <p:txBody>
          <a:bodyPr/>
          <a:lstStyle/>
          <a:p>
            <a:r>
              <a:rPr lang="en-US" b="1" dirty="0" smtClean="0"/>
              <a:t>Administration </a:t>
            </a:r>
            <a:r>
              <a:rPr lang="en-US" b="1" dirty="0"/>
              <a:t>and Enforcement of ECBC-2023</a:t>
            </a:r>
          </a:p>
        </p:txBody>
      </p:sp>
      <p:sp>
        <p:nvSpPr>
          <p:cNvPr id="3" name="Content Placeholder 2"/>
          <p:cNvSpPr>
            <a:spLocks noGrp="1"/>
          </p:cNvSpPr>
          <p:nvPr>
            <p:ph idx="1"/>
          </p:nvPr>
        </p:nvSpPr>
        <p:spPr>
          <a:xfrm>
            <a:off x="1889761" y="1208314"/>
            <a:ext cx="10059432" cy="5101046"/>
          </a:xfrm>
        </p:spPr>
        <p:txBody>
          <a:bodyPr>
            <a:normAutofit/>
          </a:bodyPr>
          <a:lstStyle/>
          <a:p>
            <a:r>
              <a:rPr lang="en-US" b="1" dirty="0" smtClean="0"/>
              <a:t>Introduction: </a:t>
            </a:r>
            <a:r>
              <a:rPr lang="en-US" dirty="0" smtClean="0"/>
              <a:t>The </a:t>
            </a:r>
            <a:r>
              <a:rPr lang="en-US" dirty="0"/>
              <a:t>Administration and Enforcement </a:t>
            </a:r>
            <a:r>
              <a:rPr lang="en-US" dirty="0" smtClean="0"/>
              <a:t>provides </a:t>
            </a:r>
            <a:r>
              <a:rPr lang="en-US" dirty="0"/>
              <a:t>essential guidelines for the effective implementation and enforcement of the code. This chapter establishes:</a:t>
            </a:r>
          </a:p>
          <a:p>
            <a:r>
              <a:rPr lang="en-US" b="1" dirty="0" smtClean="0"/>
              <a:t>Administrative </a:t>
            </a:r>
            <a:r>
              <a:rPr lang="en-US" b="1" dirty="0"/>
              <a:t>Framework</a:t>
            </a:r>
            <a:r>
              <a:rPr lang="en-US" dirty="0"/>
              <a:t>:</a:t>
            </a:r>
          </a:p>
          <a:p>
            <a:pPr lvl="1">
              <a:buFont typeface="Wingdings" pitchFamily="2" charset="2"/>
              <a:buChar char="v"/>
            </a:pPr>
            <a:r>
              <a:rPr lang="en-US" sz="1800" dirty="0"/>
              <a:t>Outlines the structure for enforcing energy conservation requirements.</a:t>
            </a:r>
          </a:p>
          <a:p>
            <a:pPr lvl="1">
              <a:buFont typeface="Wingdings" pitchFamily="2" charset="2"/>
              <a:buChar char="v"/>
            </a:pPr>
            <a:r>
              <a:rPr lang="en-US" sz="1800" dirty="0"/>
              <a:t>Defines responsibilities for various stakeholders involved in the process.</a:t>
            </a:r>
          </a:p>
          <a:p>
            <a:r>
              <a:rPr lang="en-US" b="1" dirty="0"/>
              <a:t>Stakeholder Roles</a:t>
            </a:r>
            <a:r>
              <a:rPr lang="en-US" dirty="0"/>
              <a:t>:</a:t>
            </a:r>
          </a:p>
          <a:p>
            <a:pPr lvl="1">
              <a:buFont typeface="Wingdings" pitchFamily="2" charset="2"/>
              <a:buChar char="v"/>
            </a:pPr>
            <a:r>
              <a:rPr lang="en-US" sz="1800" b="1" dirty="0"/>
              <a:t>Government Authorities</a:t>
            </a:r>
            <a:r>
              <a:rPr lang="en-US" sz="1800" dirty="0"/>
              <a:t>: Responsible for oversight and regulation.</a:t>
            </a:r>
          </a:p>
          <a:p>
            <a:pPr lvl="1">
              <a:buFont typeface="Wingdings" pitchFamily="2" charset="2"/>
              <a:buChar char="v"/>
            </a:pPr>
            <a:r>
              <a:rPr lang="en-US" sz="1800" b="1" dirty="0"/>
              <a:t>Building Owners</a:t>
            </a:r>
            <a:r>
              <a:rPr lang="en-US" sz="1800" dirty="0"/>
              <a:t>: Required to comply with energy efficiency standards.</a:t>
            </a:r>
          </a:p>
          <a:p>
            <a:pPr lvl="1">
              <a:buFont typeface="Wingdings" pitchFamily="2" charset="2"/>
              <a:buChar char="v"/>
            </a:pPr>
            <a:r>
              <a:rPr lang="en-US" sz="1800" b="1" dirty="0"/>
              <a:t>Designers and Contractors</a:t>
            </a:r>
            <a:r>
              <a:rPr lang="en-US" sz="1800" dirty="0"/>
              <a:t>: Must ensure designs and constructions meet the code.</a:t>
            </a:r>
          </a:p>
          <a:p>
            <a:pPr lvl="1">
              <a:buFont typeface="Wingdings" pitchFamily="2" charset="2"/>
              <a:buChar char="v"/>
            </a:pPr>
            <a:r>
              <a:rPr lang="en-US" sz="1800" b="1" dirty="0"/>
              <a:t>Inspectors</a:t>
            </a:r>
            <a:r>
              <a:rPr lang="en-US" sz="1800" dirty="0"/>
              <a:t>: Tasked with monitoring compliance and conducting assessments.</a:t>
            </a:r>
          </a:p>
          <a:p>
            <a:pPr>
              <a:lnSpc>
                <a:spcPct val="150000"/>
              </a:lnSpc>
            </a:pPr>
            <a:endParaRPr lang="en-US" sz="2400" dirty="0"/>
          </a:p>
        </p:txBody>
      </p:sp>
    </p:spTree>
    <p:extLst>
      <p:ext uri="{BB962C8B-B14F-4D97-AF65-F5344CB8AC3E}">
        <p14:creationId xmlns:p14="http://schemas.microsoft.com/office/powerpoint/2010/main" val="1196398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9280" y="1147392"/>
            <a:ext cx="10332720" cy="5144552"/>
          </a:xfrm>
        </p:spPr>
        <p:txBody>
          <a:bodyPr>
            <a:normAutofit/>
          </a:bodyPr>
          <a:lstStyle/>
          <a:p>
            <a:r>
              <a:rPr lang="en-US" b="1" dirty="0" smtClean="0"/>
              <a:t>Coordination and Training</a:t>
            </a:r>
            <a:r>
              <a:rPr lang="en-US" dirty="0" smtClean="0"/>
              <a:t>:</a:t>
            </a:r>
          </a:p>
          <a:p>
            <a:pPr lvl="1">
              <a:buFont typeface="Wingdings" pitchFamily="2" charset="2"/>
              <a:buChar char="v"/>
            </a:pPr>
            <a:r>
              <a:rPr lang="en-US" sz="1800" dirty="0" smtClean="0"/>
              <a:t>Emphasizes the importance of coordination among stakeholders.</a:t>
            </a:r>
          </a:p>
          <a:p>
            <a:pPr lvl="1">
              <a:buFont typeface="Wingdings" pitchFamily="2" charset="2"/>
              <a:buChar char="v"/>
            </a:pPr>
            <a:r>
              <a:rPr lang="en-US" sz="1800" dirty="0" smtClean="0"/>
              <a:t>Highlights the need for training and capacity building to enhance enforcement efforts.</a:t>
            </a:r>
          </a:p>
          <a:p>
            <a:r>
              <a:rPr lang="en-US" b="1" dirty="0" smtClean="0"/>
              <a:t>Implementation </a:t>
            </a:r>
            <a:r>
              <a:rPr lang="en-US" b="1" dirty="0"/>
              <a:t>Procedures</a:t>
            </a:r>
            <a:r>
              <a:rPr lang="en-US" dirty="0"/>
              <a:t>:</a:t>
            </a:r>
          </a:p>
          <a:p>
            <a:pPr lvl="1">
              <a:buFont typeface="Wingdings" pitchFamily="2" charset="2"/>
              <a:buChar char="v"/>
            </a:pPr>
            <a:r>
              <a:rPr lang="en-US" sz="1800" dirty="0"/>
              <a:t>NEECA will issue a </a:t>
            </a:r>
            <a:r>
              <a:rPr lang="en-US" sz="1800" b="1" dirty="0"/>
              <a:t>Statutory Regulatory Order (SRO)</a:t>
            </a:r>
            <a:r>
              <a:rPr lang="en-US" sz="1800" dirty="0"/>
              <a:t> to provide legal coverage for ECBC-2023.</a:t>
            </a:r>
          </a:p>
          <a:p>
            <a:pPr lvl="1">
              <a:buFont typeface="Wingdings" pitchFamily="2" charset="2"/>
              <a:buChar char="v"/>
            </a:pPr>
            <a:r>
              <a:rPr lang="en-US" sz="1800" dirty="0"/>
              <a:t>The SRO will outline the procedures for adopting the code in new constructions and retrofitting existing buildings.</a:t>
            </a:r>
          </a:p>
          <a:p>
            <a:r>
              <a:rPr lang="en-US" b="1" dirty="0"/>
              <a:t>Mandatory Submissions</a:t>
            </a:r>
            <a:r>
              <a:rPr lang="en-US" dirty="0"/>
              <a:t>:</a:t>
            </a:r>
          </a:p>
          <a:p>
            <a:pPr lvl="1">
              <a:buFont typeface="Wingdings" pitchFamily="2" charset="2"/>
              <a:buChar char="v"/>
            </a:pPr>
            <a:r>
              <a:rPr lang="en-US" sz="1800" dirty="0"/>
              <a:t>Building simulation models and drawings must be submitted to the relevant development authority before construction.</a:t>
            </a:r>
          </a:p>
          <a:p>
            <a:pPr lvl="1">
              <a:buFont typeface="Wingdings" pitchFamily="2" charset="2"/>
              <a:buChar char="v"/>
            </a:pPr>
            <a:r>
              <a:rPr lang="en-US" sz="1800" dirty="0"/>
              <a:t>This requirement aims to identify potential reductions in energy </a:t>
            </a:r>
            <a:r>
              <a:rPr lang="en-US" dirty="0"/>
              <a:t>demand and demonstrate adherence to ECBC-2023 features during the design phase.</a:t>
            </a:r>
          </a:p>
          <a:p>
            <a:pPr>
              <a:buFont typeface="Wingdings" panose="05000000000000000000" pitchFamily="2" charset="2"/>
              <a:buChar char="Ø"/>
            </a:pPr>
            <a:endParaRPr lang="en-US" dirty="0" smtClean="0"/>
          </a:p>
        </p:txBody>
      </p:sp>
      <p:sp>
        <p:nvSpPr>
          <p:cNvPr id="6" name="Title 1"/>
          <p:cNvSpPr>
            <a:spLocks noGrp="1"/>
          </p:cNvSpPr>
          <p:nvPr>
            <p:ph type="title"/>
          </p:nvPr>
        </p:nvSpPr>
        <p:spPr>
          <a:xfrm>
            <a:off x="1737360" y="136430"/>
            <a:ext cx="10454639" cy="762730"/>
          </a:xfrm>
        </p:spPr>
        <p:txBody>
          <a:bodyPr/>
          <a:lstStyle/>
          <a:p>
            <a:r>
              <a:rPr lang="en-US" b="1" dirty="0" smtClean="0"/>
              <a:t>Administration </a:t>
            </a:r>
            <a:r>
              <a:rPr lang="en-US" b="1" dirty="0"/>
              <a:t>and Enforcement of ECBC-2023</a:t>
            </a:r>
          </a:p>
        </p:txBody>
      </p:sp>
    </p:spTree>
    <p:extLst>
      <p:ext uri="{BB962C8B-B14F-4D97-AF65-F5344CB8AC3E}">
        <p14:creationId xmlns:p14="http://schemas.microsoft.com/office/powerpoint/2010/main" val="1943940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11480"/>
            <a:ext cx="9611531" cy="722738"/>
          </a:xfrm>
        </p:spPr>
        <p:txBody>
          <a:bodyPr>
            <a:normAutofit/>
          </a:bodyPr>
          <a:lstStyle/>
          <a:p>
            <a:r>
              <a:rPr lang="en-US" sz="3200" b="1" dirty="0"/>
              <a:t>Administration and Enforcement of ECBC-2023</a:t>
            </a:r>
          </a:p>
        </p:txBody>
      </p:sp>
      <p:sp>
        <p:nvSpPr>
          <p:cNvPr id="4" name="Rectangle 1"/>
          <p:cNvSpPr>
            <a:spLocks noGrp="1" noChangeArrowheads="1"/>
          </p:cNvSpPr>
          <p:nvPr>
            <p:ph idx="1"/>
          </p:nvPr>
        </p:nvSpPr>
        <p:spPr bwMode="auto">
          <a:xfrm>
            <a:off x="2115631" y="1111515"/>
            <a:ext cx="9817289"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b="1" dirty="0" smtClean="0"/>
              <a:t>Administration of ECBC-2023</a:t>
            </a:r>
          </a:p>
          <a:p>
            <a:r>
              <a:rPr lang="en-US" b="1" dirty="0" smtClean="0"/>
              <a:t>NEECA's Role</a:t>
            </a:r>
            <a:r>
              <a:rPr lang="en-US" dirty="0" smtClean="0"/>
              <a:t>: The National Energy Efficiency and Conservation Authority (NEECA)</a:t>
            </a:r>
          </a:p>
          <a:p>
            <a:pPr marL="0" indent="0">
              <a:buNone/>
            </a:pPr>
            <a:r>
              <a:rPr lang="en-US" dirty="0" smtClean="0"/>
              <a:t>	oversees the overall administration of ECBC-2023, collaborating with Provincial </a:t>
            </a:r>
          </a:p>
          <a:p>
            <a:pPr marL="0" indent="0">
              <a:buNone/>
            </a:pPr>
            <a:r>
              <a:rPr lang="en-US" dirty="0" smtClean="0"/>
              <a:t>	Designated Agencies (PDAs) and the Pakistan Engineering Council (PEC)</a:t>
            </a:r>
          </a:p>
          <a:p>
            <a:r>
              <a:rPr lang="en-US" b="1" dirty="0" smtClean="0"/>
              <a:t>Provincial Amendments</a:t>
            </a:r>
            <a:r>
              <a:rPr lang="en-US" dirty="0" smtClean="0"/>
              <a:t>: </a:t>
            </a:r>
            <a:r>
              <a:rPr lang="en-US" dirty="0" smtClean="0">
                <a:solidFill>
                  <a:schemeClr val="accent6"/>
                </a:solidFill>
              </a:rPr>
              <a:t>Provinces can amend the code based on local climatic </a:t>
            </a:r>
          </a:p>
          <a:p>
            <a:pPr marL="0" indent="0">
              <a:buNone/>
            </a:pPr>
            <a:r>
              <a:rPr lang="en-US" dirty="0" smtClean="0">
                <a:solidFill>
                  <a:schemeClr val="accent6"/>
                </a:solidFill>
              </a:rPr>
              <a:t>	conditions, while ECBC-2023 serves as a foundational document</a:t>
            </a:r>
          </a:p>
          <a:p>
            <a:pPr marL="0" indent="0">
              <a:buNone/>
            </a:pPr>
            <a:r>
              <a:rPr lang="en-US" b="1" dirty="0" smtClean="0"/>
              <a:t>Implementation Requirements</a:t>
            </a:r>
          </a:p>
          <a:p>
            <a:r>
              <a:rPr lang="en-US" b="1" dirty="0" smtClean="0"/>
              <a:t>Authority </a:t>
            </a:r>
            <a:r>
              <a:rPr lang="en-US" b="1" dirty="0"/>
              <a:t>Having Jurisdiction (AHJ)</a:t>
            </a:r>
            <a:r>
              <a:rPr lang="en-US" dirty="0"/>
              <a:t>: The AHJ ensures compliance with the code </a:t>
            </a:r>
            <a:endParaRPr lang="en-US" dirty="0" smtClean="0"/>
          </a:p>
          <a:p>
            <a:pPr marL="0" indent="0">
              <a:buNone/>
            </a:pPr>
            <a:r>
              <a:rPr lang="en-US" dirty="0"/>
              <a:t>	</a:t>
            </a:r>
            <a:r>
              <a:rPr lang="en-US" dirty="0" smtClean="0"/>
              <a:t>through </a:t>
            </a:r>
            <a:r>
              <a:rPr lang="en-US" dirty="0"/>
              <a:t>necessary permits and adherence to energy standards. They interpret </a:t>
            </a:r>
            <a:endParaRPr lang="en-US" dirty="0" smtClean="0"/>
          </a:p>
          <a:p>
            <a:pPr marL="0" indent="0">
              <a:buNone/>
            </a:pPr>
            <a:r>
              <a:rPr lang="en-US" dirty="0"/>
              <a:t>	</a:t>
            </a:r>
            <a:r>
              <a:rPr lang="en-US" dirty="0" smtClean="0"/>
              <a:t>the </a:t>
            </a:r>
            <a:r>
              <a:rPr lang="en-US" dirty="0"/>
              <a:t>code, approve exemptions, and manage appeals.</a:t>
            </a:r>
          </a:p>
          <a:p>
            <a:r>
              <a:rPr lang="en-US" b="1" dirty="0"/>
              <a:t>Legal Framework</a:t>
            </a:r>
            <a:r>
              <a:rPr lang="en-US" dirty="0"/>
              <a:t>: The NEEC Act 2016 delineates responsibilities for energy </a:t>
            </a:r>
            <a:r>
              <a:rPr lang="en-US" dirty="0" smtClean="0"/>
              <a:t>efficiency</a:t>
            </a:r>
          </a:p>
          <a:p>
            <a:pPr marL="0" indent="0">
              <a:buNone/>
            </a:pPr>
            <a:r>
              <a:rPr lang="en-US" dirty="0"/>
              <a:t>	</a:t>
            </a:r>
            <a:r>
              <a:rPr lang="en-US" dirty="0" smtClean="0"/>
              <a:t>at </a:t>
            </a:r>
            <a:r>
              <a:rPr lang="en-US" dirty="0"/>
              <a:t>federal and provincial levels, following the 18th </a:t>
            </a:r>
            <a:r>
              <a:rPr lang="en-US" dirty="0" smtClean="0"/>
              <a:t>Amendment</a:t>
            </a:r>
          </a:p>
          <a:p>
            <a:pPr marL="0" indent="0">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834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981200" y="198120"/>
            <a:ext cx="9611531" cy="722738"/>
          </a:xfrm>
        </p:spPr>
        <p:txBody>
          <a:bodyPr>
            <a:normAutofit/>
          </a:bodyPr>
          <a:lstStyle/>
          <a:p>
            <a:r>
              <a:rPr lang="en-US" sz="3200" b="1" dirty="0"/>
              <a:t>Urbanization and Developments</a:t>
            </a:r>
          </a:p>
        </p:txBody>
      </p:sp>
      <p:sp>
        <p:nvSpPr>
          <p:cNvPr id="2" name="Content Placeholder 1"/>
          <p:cNvSpPr>
            <a:spLocks noGrp="1"/>
          </p:cNvSpPr>
          <p:nvPr>
            <p:ph idx="1"/>
          </p:nvPr>
        </p:nvSpPr>
        <p:spPr>
          <a:xfrm>
            <a:off x="2148840" y="1005840"/>
            <a:ext cx="9921240" cy="5852160"/>
          </a:xfrm>
        </p:spPr>
        <p:txBody>
          <a:bodyPr>
            <a:normAutofit/>
          </a:bodyPr>
          <a:lstStyle/>
          <a:p>
            <a:pPr marL="0" indent="0">
              <a:buNone/>
            </a:pPr>
            <a:r>
              <a:rPr lang="en-US" b="1" dirty="0"/>
              <a:t>Introduction: </a:t>
            </a:r>
            <a:r>
              <a:rPr lang="en-US" dirty="0" smtClean="0"/>
              <a:t>The </a:t>
            </a:r>
            <a:r>
              <a:rPr lang="en-US" dirty="0"/>
              <a:t>Urbanization and </a:t>
            </a:r>
            <a:r>
              <a:rPr lang="en-US" dirty="0" smtClean="0"/>
              <a:t>Developments chapter focuses </a:t>
            </a:r>
            <a:r>
              <a:rPr lang="en-US" dirty="0"/>
              <a:t>on fostering sustainable urbanization and promoting balanced vertical development. Key points include:</a:t>
            </a:r>
          </a:p>
          <a:p>
            <a:r>
              <a:rPr lang="en-US" b="1" dirty="0"/>
              <a:t>Compact Urban Forms</a:t>
            </a:r>
            <a:r>
              <a:rPr lang="en-US" dirty="0"/>
              <a:t>: Encourages mixed-use developments to accommodate population growth and reduce urban sprawl, enhancing energy efficiency.</a:t>
            </a:r>
          </a:p>
          <a:p>
            <a:r>
              <a:rPr lang="en-US" b="1" dirty="0"/>
              <a:t>Energy Efficiency Guidelines</a:t>
            </a:r>
            <a:r>
              <a:rPr lang="en-US" dirty="0"/>
              <a:t>: Provides directives for constructing energy-efficient residential and commercial buildings, integrating green spaces, and establishing efficient transportation systems.</a:t>
            </a:r>
          </a:p>
          <a:p>
            <a:pPr marL="0" indent="0">
              <a:buNone/>
            </a:pPr>
            <a:r>
              <a:rPr lang="en-US" b="1" dirty="0" smtClean="0"/>
              <a:t>Problems </a:t>
            </a:r>
            <a:r>
              <a:rPr lang="en-US" b="1" dirty="0"/>
              <a:t>in Major Cities of Pakistan</a:t>
            </a:r>
          </a:p>
          <a:p>
            <a:r>
              <a:rPr lang="en-US" b="1" dirty="0"/>
              <a:t>High Energy Consumption</a:t>
            </a:r>
            <a:r>
              <a:rPr lang="en-US" dirty="0"/>
              <a:t>: Major cities exhibit significant electricity consumption, with Karachi consuming up to 3,500 MW and Lahore around 2,700 MW daily, largely due to unplanned urban expansion.</a:t>
            </a:r>
          </a:p>
          <a:p>
            <a:r>
              <a:rPr lang="en-US" b="1" dirty="0"/>
              <a:t>Population Challenges</a:t>
            </a:r>
            <a:r>
              <a:rPr lang="en-US" dirty="0"/>
              <a:t>: Cities like Karachi and Lahore face immense pressure from high populations, complicating the provision of essential services.</a:t>
            </a:r>
          </a:p>
          <a:p>
            <a:r>
              <a:rPr lang="en-US" b="1" dirty="0"/>
              <a:t>Low-Rise Constructions</a:t>
            </a:r>
            <a:r>
              <a:rPr lang="en-US" dirty="0"/>
              <a:t>: Current building bylaws restrict vertical development, leading to inefficient land use and resource consumption</a:t>
            </a:r>
          </a:p>
          <a:p>
            <a:endParaRPr lang="en-US" dirty="0"/>
          </a:p>
        </p:txBody>
      </p:sp>
    </p:spTree>
    <p:extLst>
      <p:ext uri="{BB962C8B-B14F-4D97-AF65-F5344CB8AC3E}">
        <p14:creationId xmlns:p14="http://schemas.microsoft.com/office/powerpoint/2010/main" val="3412433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280" y="1005840"/>
            <a:ext cx="9951720" cy="5627435"/>
          </a:xfrm>
        </p:spPr>
        <p:txBody>
          <a:bodyPr>
            <a:normAutofit lnSpcReduction="10000"/>
          </a:bodyPr>
          <a:lstStyle/>
          <a:p>
            <a:pPr marL="0" indent="0">
              <a:buNone/>
            </a:pPr>
            <a:r>
              <a:rPr lang="en-US" sz="2000" b="1" dirty="0"/>
              <a:t>Proposed Improvements in Building </a:t>
            </a:r>
            <a:r>
              <a:rPr lang="en-US" sz="2000" b="1" dirty="0" smtClean="0"/>
              <a:t>Bylaws</a:t>
            </a:r>
          </a:p>
          <a:p>
            <a:pPr marL="0" indent="0">
              <a:buNone/>
            </a:pPr>
            <a:r>
              <a:rPr lang="en-US" sz="1700" dirty="0"/>
              <a:t>The following improvements are recommended for the building bylaws governing low-rise residential and commercial structures in Pakistan:</a:t>
            </a:r>
          </a:p>
          <a:p>
            <a:pPr>
              <a:lnSpc>
                <a:spcPct val="110000"/>
              </a:lnSpc>
            </a:pPr>
            <a:r>
              <a:rPr lang="en-US" sz="1700" b="1" dirty="0" smtClean="0"/>
              <a:t> </a:t>
            </a:r>
            <a:r>
              <a:rPr lang="en-US" sz="1700" b="1" dirty="0"/>
              <a:t>Building Height and Floor Area Ratio</a:t>
            </a:r>
          </a:p>
          <a:p>
            <a:pPr marL="0" indent="0">
              <a:lnSpc>
                <a:spcPct val="110000"/>
              </a:lnSpc>
              <a:buNone/>
            </a:pPr>
            <a:r>
              <a:rPr lang="en-US" sz="1700" b="1" dirty="0" smtClean="0"/>
              <a:t>	Current </a:t>
            </a:r>
            <a:r>
              <a:rPr lang="en-US" sz="1700" b="1" dirty="0"/>
              <a:t>Issue</a:t>
            </a:r>
            <a:r>
              <a:rPr lang="en-US" sz="1700" dirty="0"/>
              <a:t>: Existing bylaws limit building heights and floor area ratios for low-rise </a:t>
            </a:r>
            <a:r>
              <a:rPr lang="en-US" sz="1700" dirty="0" smtClean="0"/>
              <a:t>	constructions</a:t>
            </a:r>
            <a:r>
              <a:rPr lang="en-US" sz="1700" dirty="0"/>
              <a:t>, resulting in horizontal sprawl and increased resource consumption.</a:t>
            </a:r>
          </a:p>
          <a:p>
            <a:pPr marL="0" indent="0">
              <a:lnSpc>
                <a:spcPct val="110000"/>
              </a:lnSpc>
              <a:buNone/>
            </a:pPr>
            <a:r>
              <a:rPr lang="en-US" sz="1700" b="1" dirty="0" smtClean="0"/>
              <a:t>	Recommendation</a:t>
            </a:r>
            <a:r>
              <a:rPr lang="en-US" sz="1700" dirty="0"/>
              <a:t>: Revise Clause No: 2889(14)-78-80 of CDA building bylaws-2019 to </a:t>
            </a:r>
            <a:r>
              <a:rPr lang="en-US" sz="1700" dirty="0" smtClean="0"/>
              <a:t>	allow </a:t>
            </a:r>
            <a:r>
              <a:rPr lang="en-US" sz="1700" dirty="0"/>
              <a:t>for at least five-story residential buildings and ten-story commercial buildings with </a:t>
            </a:r>
            <a:r>
              <a:rPr lang="en-US" sz="1700" dirty="0" smtClean="0"/>
              <a:t>	two </a:t>
            </a:r>
            <a:r>
              <a:rPr lang="en-US" sz="1700" dirty="0"/>
              <a:t>basement parking levels. This change will promote vertical development, optimize </a:t>
            </a:r>
            <a:r>
              <a:rPr lang="en-US" sz="1700" dirty="0" smtClean="0"/>
              <a:t>	land </a:t>
            </a:r>
            <a:r>
              <a:rPr lang="en-US" sz="1700" dirty="0"/>
              <a:t>use, and enhance resource conservation.</a:t>
            </a:r>
          </a:p>
          <a:p>
            <a:pPr>
              <a:lnSpc>
                <a:spcPct val="110000"/>
              </a:lnSpc>
            </a:pPr>
            <a:r>
              <a:rPr lang="en-US" sz="1700" b="1" dirty="0" smtClean="0"/>
              <a:t> </a:t>
            </a:r>
            <a:r>
              <a:rPr lang="en-US" sz="1700" b="1" dirty="0"/>
              <a:t>Zoning Regulations</a:t>
            </a:r>
          </a:p>
          <a:p>
            <a:pPr marL="0" indent="0">
              <a:lnSpc>
                <a:spcPct val="110000"/>
              </a:lnSpc>
              <a:buNone/>
            </a:pPr>
            <a:r>
              <a:rPr lang="en-US" sz="1700" b="1" dirty="0" smtClean="0"/>
              <a:t>	Current </a:t>
            </a:r>
            <a:r>
              <a:rPr lang="en-US" sz="1700" b="1" dirty="0"/>
              <a:t>Issue</a:t>
            </a:r>
            <a:r>
              <a:rPr lang="en-US" sz="1700" dirty="0"/>
              <a:t>: The lack of mixed-use zoning has led to segregated development, causing </a:t>
            </a:r>
            <a:r>
              <a:rPr lang="en-US" sz="1700" dirty="0" smtClean="0"/>
              <a:t>	traffic </a:t>
            </a:r>
            <a:r>
              <a:rPr lang="en-US" sz="1700" dirty="0"/>
              <a:t>congestion and longer commutes.</a:t>
            </a:r>
          </a:p>
          <a:p>
            <a:pPr marL="0" indent="0">
              <a:lnSpc>
                <a:spcPct val="110000"/>
              </a:lnSpc>
              <a:buNone/>
            </a:pPr>
            <a:r>
              <a:rPr lang="en-US" sz="1700" b="1" dirty="0" smtClean="0"/>
              <a:t>	Recommendation</a:t>
            </a:r>
            <a:r>
              <a:rPr lang="en-US" sz="1700" dirty="0"/>
              <a:t>: Amend Section 5-2889(57) of CDA building bylaws to incorporate </a:t>
            </a:r>
            <a:r>
              <a:rPr lang="en-US" sz="1700" dirty="0" smtClean="0"/>
              <a:t>	mixed-use </a:t>
            </a:r>
            <a:r>
              <a:rPr lang="en-US" sz="1700" dirty="0"/>
              <a:t>zoning, enabling efficient land use and resource management. Following best </a:t>
            </a:r>
            <a:r>
              <a:rPr lang="en-US" sz="1700" dirty="0" smtClean="0"/>
              <a:t>	international </a:t>
            </a:r>
            <a:r>
              <a:rPr lang="en-US" sz="1700" dirty="0"/>
              <a:t>practices will support sustainable development across various jurisdictions.</a:t>
            </a:r>
          </a:p>
          <a:p>
            <a:pPr marL="457200" lvl="1" indent="0">
              <a:buNone/>
            </a:pPr>
            <a:r>
              <a:rPr lang="en-US" sz="1900" dirty="0" smtClean="0"/>
              <a:t>.</a:t>
            </a:r>
            <a:endParaRPr lang="en-US" sz="1900" dirty="0"/>
          </a:p>
        </p:txBody>
      </p:sp>
      <p:sp>
        <p:nvSpPr>
          <p:cNvPr id="6" name="Title 1"/>
          <p:cNvSpPr>
            <a:spLocks noGrp="1"/>
          </p:cNvSpPr>
          <p:nvPr>
            <p:ph type="title"/>
          </p:nvPr>
        </p:nvSpPr>
        <p:spPr>
          <a:xfrm>
            <a:off x="1981200" y="152400"/>
            <a:ext cx="9611531" cy="722738"/>
          </a:xfrm>
        </p:spPr>
        <p:txBody>
          <a:bodyPr>
            <a:normAutofit/>
          </a:bodyPr>
          <a:lstStyle/>
          <a:p>
            <a:r>
              <a:rPr lang="en-US" sz="3200" b="1" dirty="0"/>
              <a:t>Urbanization and Developments</a:t>
            </a:r>
          </a:p>
        </p:txBody>
      </p:sp>
    </p:spTree>
    <p:extLst>
      <p:ext uri="{BB962C8B-B14F-4D97-AF65-F5344CB8AC3E}">
        <p14:creationId xmlns:p14="http://schemas.microsoft.com/office/powerpoint/2010/main" val="1657750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0612" y="1167014"/>
            <a:ext cx="9480868" cy="5408909"/>
          </a:xfrm>
        </p:spPr>
        <p:txBody>
          <a:bodyPr>
            <a:normAutofit fontScale="70000" lnSpcReduction="20000"/>
          </a:bodyPr>
          <a:lstStyle/>
          <a:p>
            <a:r>
              <a:rPr lang="en-US" sz="2400" b="1" dirty="0" smtClean="0"/>
              <a:t> </a:t>
            </a:r>
            <a:r>
              <a:rPr lang="en-US" sz="2400" b="1" dirty="0"/>
              <a:t>Setbacks and Open Spaces</a:t>
            </a:r>
          </a:p>
          <a:p>
            <a:pPr marL="0" indent="0">
              <a:buNone/>
            </a:pPr>
            <a:r>
              <a:rPr lang="en-US" sz="2400" b="1" dirty="0" smtClean="0"/>
              <a:t>	Current </a:t>
            </a:r>
            <a:r>
              <a:rPr lang="en-US" sz="2400" b="1" dirty="0"/>
              <a:t>Issue</a:t>
            </a:r>
            <a:r>
              <a:rPr lang="en-US" sz="2400" dirty="0"/>
              <a:t>: Setback requirements can limit usable living space and expose </a:t>
            </a:r>
            <a:r>
              <a:rPr lang="en-US" sz="2400" dirty="0" smtClean="0"/>
              <a:t>	multiple </a:t>
            </a:r>
            <a:r>
              <a:rPr lang="en-US" sz="2400" dirty="0"/>
              <a:t>building walls to sunlight, increasing energy demand.</a:t>
            </a:r>
          </a:p>
          <a:p>
            <a:pPr marL="0" indent="0">
              <a:buNone/>
            </a:pPr>
            <a:r>
              <a:rPr lang="en-US" sz="2400" b="1" dirty="0" smtClean="0"/>
              <a:t>	Recommendation</a:t>
            </a:r>
            <a:r>
              <a:rPr lang="en-US" sz="2400" dirty="0"/>
              <a:t>: Revise setbacks to optimize natural ventilation and </a:t>
            </a:r>
            <a:r>
              <a:rPr lang="en-US" sz="2400" dirty="0" err="1"/>
              <a:t>daylighting</a:t>
            </a:r>
            <a:r>
              <a:rPr lang="en-US" sz="2400" dirty="0"/>
              <a:t> </a:t>
            </a:r>
            <a:r>
              <a:rPr lang="en-US" sz="2400" dirty="0" smtClean="0"/>
              <a:t>	while </a:t>
            </a:r>
            <a:r>
              <a:rPr lang="en-US" sz="2400" dirty="0"/>
              <a:t>maintaining energy efficiency. Implement clear guidelines for building </a:t>
            </a:r>
            <a:r>
              <a:rPr lang="en-US" sz="2400" dirty="0" smtClean="0"/>
              <a:t>	envelopes </a:t>
            </a:r>
            <a:r>
              <a:rPr lang="en-US" sz="2400" dirty="0"/>
              <a:t>and insulation design to enhance environmental sustainability.</a:t>
            </a:r>
          </a:p>
          <a:p>
            <a:r>
              <a:rPr lang="en-US" sz="2400" b="1" dirty="0" smtClean="0"/>
              <a:t> </a:t>
            </a:r>
            <a:r>
              <a:rPr lang="en-US" sz="2400" b="1" dirty="0"/>
              <a:t>Building Design and Orientation</a:t>
            </a:r>
          </a:p>
          <a:p>
            <a:pPr marL="0" indent="0">
              <a:buNone/>
            </a:pPr>
            <a:r>
              <a:rPr lang="en-US" sz="2400" b="1" dirty="0" smtClean="0"/>
              <a:t>	Current </a:t>
            </a:r>
            <a:r>
              <a:rPr lang="en-US" sz="2400" b="1" dirty="0"/>
              <a:t>Issue</a:t>
            </a:r>
            <a:r>
              <a:rPr lang="en-US" sz="2400" dirty="0"/>
              <a:t>: Current layout plans often neglect energy efficiency, leading to </a:t>
            </a:r>
            <a:r>
              <a:rPr lang="en-US" sz="2400" dirty="0" smtClean="0"/>
              <a:t>	increased </a:t>
            </a:r>
            <a:r>
              <a:rPr lang="en-US" sz="2400" dirty="0"/>
              <a:t>energy demand due to poor building orientation.</a:t>
            </a:r>
          </a:p>
          <a:p>
            <a:pPr marL="0" indent="0">
              <a:buNone/>
            </a:pPr>
            <a:r>
              <a:rPr lang="en-US" sz="2400" b="1" dirty="0" smtClean="0"/>
              <a:t>	Recommendation</a:t>
            </a:r>
            <a:r>
              <a:rPr lang="en-US" sz="2400" dirty="0"/>
              <a:t>: Establish guidelines for building design and orientation that </a:t>
            </a:r>
            <a:r>
              <a:rPr lang="en-US" sz="2400" dirty="0" smtClean="0"/>
              <a:t>	maximize </a:t>
            </a:r>
            <a:r>
              <a:rPr lang="en-US" sz="2400" dirty="0"/>
              <a:t>natural light and minimize energy use for cooling and lighting. This will </a:t>
            </a:r>
            <a:r>
              <a:rPr lang="en-US" sz="2400" dirty="0" smtClean="0"/>
              <a:t>	foster </a:t>
            </a:r>
            <a:r>
              <a:rPr lang="en-US" sz="2400" dirty="0"/>
              <a:t>sustainable construction practices in housing developments.</a:t>
            </a:r>
          </a:p>
          <a:p>
            <a:r>
              <a:rPr lang="en-US" sz="2400" b="1" dirty="0" smtClean="0"/>
              <a:t> </a:t>
            </a:r>
            <a:r>
              <a:rPr lang="en-US" sz="2400" b="1" dirty="0"/>
              <a:t>Seismic Zoning</a:t>
            </a:r>
          </a:p>
          <a:p>
            <a:pPr marL="0" indent="0">
              <a:buNone/>
            </a:pPr>
            <a:r>
              <a:rPr lang="en-US" sz="2400" b="1" dirty="0" smtClean="0"/>
              <a:t>	Current </a:t>
            </a:r>
            <a:r>
              <a:rPr lang="en-US" sz="2400" b="1" dirty="0"/>
              <a:t>Issue</a:t>
            </a:r>
            <a:r>
              <a:rPr lang="en-US" sz="2400" dirty="0"/>
              <a:t>: Pakistan's seismic activity necessitates strict adherence to building </a:t>
            </a:r>
            <a:r>
              <a:rPr lang="en-US" sz="2400" dirty="0" smtClean="0"/>
              <a:t>	codes</a:t>
            </a:r>
            <a:r>
              <a:rPr lang="en-US" sz="2400" dirty="0"/>
              <a:t>, but current bylaws may not adequately enforce these standards for high-rise </a:t>
            </a:r>
            <a:r>
              <a:rPr lang="en-US" sz="2400" dirty="0" smtClean="0"/>
              <a:t>	constructions</a:t>
            </a:r>
            <a:r>
              <a:rPr lang="en-US" sz="2400" dirty="0"/>
              <a:t>.</a:t>
            </a:r>
          </a:p>
          <a:p>
            <a:pPr marL="0" indent="0">
              <a:buNone/>
            </a:pPr>
            <a:r>
              <a:rPr lang="en-US" sz="2400" b="1" dirty="0" smtClean="0"/>
              <a:t>	Recommendation</a:t>
            </a:r>
            <a:r>
              <a:rPr lang="en-US" sz="2400" dirty="0"/>
              <a:t>: Revise Clause No: 2889(14)-136 and Section 3.4.2 of CDA bylaws </a:t>
            </a:r>
            <a:r>
              <a:rPr lang="en-US" sz="2400" dirty="0" smtClean="0"/>
              <a:t>	to </a:t>
            </a:r>
            <a:r>
              <a:rPr lang="en-US" sz="2400" dirty="0"/>
              <a:t>require detailed structural calculations, drawings, and seismic analyses. </a:t>
            </a:r>
            <a:r>
              <a:rPr lang="en-US" sz="2400" dirty="0" smtClean="0"/>
              <a:t>	Incorporate </a:t>
            </a:r>
            <a:r>
              <a:rPr lang="en-US" sz="2400" dirty="0"/>
              <a:t>seismic-resistant features into designs to ensure building safety and </a:t>
            </a:r>
            <a:r>
              <a:rPr lang="en-US" sz="2400" dirty="0" smtClean="0"/>
              <a:t>	resilience in </a:t>
            </a:r>
            <a:r>
              <a:rPr lang="en-US" sz="2400" dirty="0"/>
              <a:t>earthquake-prone areas.</a:t>
            </a:r>
          </a:p>
          <a:p>
            <a:pPr lvl="0" defTabSz="914400" eaLnBrk="0" fontAlgn="base" hangingPunct="0">
              <a:lnSpc>
                <a:spcPct val="160000"/>
              </a:lnSpc>
              <a:spcBef>
                <a:spcPct val="0"/>
              </a:spcBef>
              <a:spcAft>
                <a:spcPct val="0"/>
              </a:spcAft>
              <a:buClrTx/>
              <a:buFont typeface="Wingdings" pitchFamily="2" charset="2"/>
              <a:buChar char="ü"/>
            </a:pPr>
            <a:endParaRPr lang="en-US" altLang="en-US" dirty="0">
              <a:solidFill>
                <a:schemeClr val="tx1"/>
              </a:solidFill>
              <a:latin typeface="Arial" panose="020B0604020202020204" pitchFamily="34" charset="0"/>
            </a:endParaRPr>
          </a:p>
          <a:p>
            <a:pPr marL="0" indent="0">
              <a:lnSpc>
                <a:spcPct val="150000"/>
              </a:lnSpc>
              <a:buNone/>
            </a:pPr>
            <a:endParaRPr lang="en-US" dirty="0"/>
          </a:p>
        </p:txBody>
      </p:sp>
      <p:sp>
        <p:nvSpPr>
          <p:cNvPr id="5" name="Title 1"/>
          <p:cNvSpPr>
            <a:spLocks noGrp="1"/>
          </p:cNvSpPr>
          <p:nvPr>
            <p:ph type="title"/>
          </p:nvPr>
        </p:nvSpPr>
        <p:spPr>
          <a:xfrm>
            <a:off x="1981200" y="411480"/>
            <a:ext cx="9611531" cy="722738"/>
          </a:xfrm>
        </p:spPr>
        <p:txBody>
          <a:bodyPr>
            <a:normAutofit/>
          </a:bodyPr>
          <a:lstStyle/>
          <a:p>
            <a:r>
              <a:rPr lang="en-US" sz="3200" b="1" dirty="0"/>
              <a:t>Urbanization and Developments</a:t>
            </a:r>
          </a:p>
        </p:txBody>
      </p:sp>
    </p:spTree>
    <p:extLst>
      <p:ext uri="{BB962C8B-B14F-4D97-AF65-F5344CB8AC3E}">
        <p14:creationId xmlns:p14="http://schemas.microsoft.com/office/powerpoint/2010/main" val="1160220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2235" y="990600"/>
            <a:ext cx="9761126" cy="5867400"/>
          </a:xfrm>
        </p:spPr>
        <p:txBody>
          <a:bodyPr>
            <a:normAutofit/>
          </a:bodyPr>
          <a:lstStyle/>
          <a:p>
            <a:r>
              <a:rPr lang="en-US" b="1" dirty="0"/>
              <a:t>City Size</a:t>
            </a:r>
            <a:r>
              <a:rPr lang="en-US" dirty="0"/>
              <a:t>: Optimal city sizes promote higher density and compact urban forms, which reduce transportation needs and energy consumption. Recommended sizes include:</a:t>
            </a:r>
          </a:p>
          <a:p>
            <a:pPr lvl="1">
              <a:buFont typeface="Wingdings" pitchFamily="2" charset="2"/>
              <a:buChar char="v"/>
            </a:pPr>
            <a:r>
              <a:rPr lang="en-US" sz="1800" b="1" dirty="0"/>
              <a:t>Small to Medium Cities</a:t>
            </a:r>
            <a:r>
              <a:rPr lang="en-US" sz="1800" dirty="0"/>
              <a:t>: 500 to 800 km², populations up to 1 million.</a:t>
            </a:r>
          </a:p>
          <a:p>
            <a:pPr lvl="1">
              <a:buFont typeface="Wingdings" pitchFamily="2" charset="2"/>
              <a:buChar char="v"/>
            </a:pPr>
            <a:r>
              <a:rPr lang="en-US" sz="1800" b="1" dirty="0"/>
              <a:t>Medium to Large Cities</a:t>
            </a:r>
            <a:r>
              <a:rPr lang="en-US" sz="1800" dirty="0"/>
              <a:t>: 1,000 to 2,500 km², populations 1 to 5 million.</a:t>
            </a:r>
          </a:p>
          <a:p>
            <a:pPr lvl="1">
              <a:buFont typeface="Wingdings" pitchFamily="2" charset="2"/>
              <a:buChar char="v"/>
            </a:pPr>
            <a:r>
              <a:rPr lang="en-US" sz="1800" b="1" dirty="0"/>
              <a:t>Metropolitan Regions</a:t>
            </a:r>
            <a:r>
              <a:rPr lang="en-US" sz="1800" dirty="0"/>
              <a:t>: 2,500 to 5,000 km², populations exceeding 5 million.</a:t>
            </a:r>
          </a:p>
          <a:p>
            <a:r>
              <a:rPr lang="en-US" b="1" dirty="0"/>
              <a:t>Vertical Development</a:t>
            </a:r>
            <a:r>
              <a:rPr lang="en-US" dirty="0"/>
              <a:t>: Encouraged to optimize land use, with guidelines for five-story residential and ten-story commercial buildings. This approach addresses issues associated with low-rise construction, such as inefficient land use and higher energy demands.</a:t>
            </a:r>
          </a:p>
          <a:p>
            <a:r>
              <a:rPr lang="en-US" b="1" dirty="0"/>
              <a:t>Energy Efficiency Strategies</a:t>
            </a:r>
            <a:r>
              <a:rPr lang="en-US" dirty="0"/>
              <a:t>:</a:t>
            </a:r>
          </a:p>
          <a:p>
            <a:pPr lvl="1">
              <a:buFont typeface="Wingdings" pitchFamily="2" charset="2"/>
              <a:buChar char="v"/>
            </a:pPr>
            <a:r>
              <a:rPr lang="en-US" sz="1800" b="1" dirty="0"/>
              <a:t>Passive Design</a:t>
            </a:r>
            <a:r>
              <a:rPr lang="en-US" sz="1800" dirty="0"/>
              <a:t>: Enhances natural lighting and ventilation.</a:t>
            </a:r>
          </a:p>
          <a:p>
            <a:pPr lvl="1">
              <a:buFont typeface="Wingdings" pitchFamily="2" charset="2"/>
              <a:buChar char="v"/>
            </a:pPr>
            <a:r>
              <a:rPr lang="en-US" sz="1800" b="1" dirty="0"/>
              <a:t>Solar Energy</a:t>
            </a:r>
            <a:r>
              <a:rPr lang="en-US" sz="1800" dirty="0"/>
              <a:t>: Utilizes rooftop panels to reduce reliance on traditional energy sources.</a:t>
            </a:r>
          </a:p>
          <a:p>
            <a:pPr lvl="1">
              <a:buFont typeface="Wingdings" pitchFamily="2" charset="2"/>
              <a:buChar char="v"/>
            </a:pPr>
            <a:r>
              <a:rPr lang="en-US" sz="1800" b="1" dirty="0" err="1"/>
              <a:t>Greywater</a:t>
            </a:r>
            <a:r>
              <a:rPr lang="en-US" sz="1800" b="1" dirty="0"/>
              <a:t> Recycling</a:t>
            </a:r>
            <a:r>
              <a:rPr lang="en-US" sz="1800" dirty="0"/>
              <a:t>: Conserves water by reusing gently used water for non-potable </a:t>
            </a:r>
            <a:r>
              <a:rPr lang="en-US" sz="1800" dirty="0" smtClean="0"/>
              <a:t>needs</a:t>
            </a:r>
            <a:r>
              <a:rPr lang="en-US" dirty="0"/>
              <a:t>.</a:t>
            </a:r>
            <a:endParaRPr lang="en-US" sz="1800" dirty="0"/>
          </a:p>
        </p:txBody>
      </p:sp>
      <p:sp>
        <p:nvSpPr>
          <p:cNvPr id="6" name="Title 1"/>
          <p:cNvSpPr>
            <a:spLocks noGrp="1"/>
          </p:cNvSpPr>
          <p:nvPr>
            <p:ph type="title"/>
          </p:nvPr>
        </p:nvSpPr>
        <p:spPr>
          <a:xfrm>
            <a:off x="1965960" y="274320"/>
            <a:ext cx="9611531" cy="722738"/>
          </a:xfrm>
        </p:spPr>
        <p:txBody>
          <a:bodyPr>
            <a:normAutofit/>
          </a:bodyPr>
          <a:lstStyle/>
          <a:p>
            <a:r>
              <a:rPr lang="en-US" sz="3200" b="1" dirty="0"/>
              <a:t>Urbanization and Developments</a:t>
            </a:r>
          </a:p>
        </p:txBody>
      </p:sp>
    </p:spTree>
    <p:extLst>
      <p:ext uri="{BB962C8B-B14F-4D97-AF65-F5344CB8AC3E}">
        <p14:creationId xmlns:p14="http://schemas.microsoft.com/office/powerpoint/2010/main" val="781269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25990"/>
            <a:ext cx="8911687" cy="1280890"/>
          </a:xfrm>
        </p:spPr>
        <p:txBody>
          <a:bodyPr/>
          <a:lstStyle/>
          <a:p>
            <a:r>
              <a:rPr lang="en-US" b="1" dirty="0" smtClean="0"/>
              <a:t> Introduction </a:t>
            </a:r>
            <a:r>
              <a:rPr lang="en-US" b="1" dirty="0"/>
              <a:t>to NEECA</a:t>
            </a:r>
            <a:r>
              <a:rPr lang="en-US" dirty="0"/>
              <a:t/>
            </a:r>
            <a:br>
              <a:rPr lang="en-US" dirty="0"/>
            </a:br>
            <a:endParaRPr lang="en-US" dirty="0"/>
          </a:p>
        </p:txBody>
      </p:sp>
      <p:sp>
        <p:nvSpPr>
          <p:cNvPr id="4" name="Content Placeholder 3"/>
          <p:cNvSpPr>
            <a:spLocks noGrp="1"/>
          </p:cNvSpPr>
          <p:nvPr>
            <p:ph idx="1"/>
          </p:nvPr>
        </p:nvSpPr>
        <p:spPr>
          <a:xfrm>
            <a:off x="2650210" y="1317355"/>
            <a:ext cx="9004516" cy="5315919"/>
          </a:xfrm>
        </p:spPr>
        <p:txBody>
          <a:bodyPr>
            <a:normAutofit/>
          </a:bodyPr>
          <a:lstStyle/>
          <a:p>
            <a:pPr algn="just">
              <a:lnSpc>
                <a:spcPct val="150000"/>
              </a:lnSpc>
            </a:pPr>
            <a:r>
              <a:rPr lang="en-US" dirty="0"/>
              <a:t>The Energy Conservation Centre(ENERCON) was established in1985 in the country and over the years, various EE&amp;C interventions were undertaken by the ENERCON being the custodian for EE&amp;C in the country </a:t>
            </a:r>
          </a:p>
          <a:p>
            <a:pPr algn="just">
              <a:lnSpc>
                <a:spcPct val="150000"/>
              </a:lnSpc>
            </a:pPr>
            <a:r>
              <a:rPr lang="en-US" dirty="0"/>
              <a:t>Later on ENERCON transformed into National Energy Efficiency &amp; Conservation Authority (NEECA) u/s 6 of (NEEC) Act </a:t>
            </a:r>
            <a:r>
              <a:rPr lang="en-US" dirty="0" smtClean="0"/>
              <a:t>2016</a:t>
            </a:r>
          </a:p>
          <a:p>
            <a:pPr algn="just">
              <a:lnSpc>
                <a:spcPct val="150000"/>
              </a:lnSpc>
            </a:pPr>
            <a:r>
              <a:rPr lang="en-US" b="1" dirty="0" smtClean="0"/>
              <a:t>Vision:</a:t>
            </a:r>
          </a:p>
          <a:p>
            <a:pPr algn="just">
              <a:lnSpc>
                <a:spcPct val="150000"/>
              </a:lnSpc>
              <a:buFont typeface="Wingdings" pitchFamily="2" charset="2"/>
              <a:buChar char="v"/>
            </a:pPr>
            <a:r>
              <a:rPr lang="en-US" b="1" dirty="0"/>
              <a:t>	</a:t>
            </a:r>
            <a:r>
              <a:rPr lang="en-US" dirty="0" smtClean="0"/>
              <a:t>To </a:t>
            </a:r>
            <a:r>
              <a:rPr lang="en-US" dirty="0"/>
              <a:t>steer Pakistan towards a culture of conservation and efficient use of </a:t>
            </a:r>
            <a:r>
              <a:rPr lang="en-US" dirty="0" smtClean="0"/>
              <a:t>	energy </a:t>
            </a:r>
            <a:r>
              <a:rPr lang="en-US" dirty="0"/>
              <a:t>resources to achieve sustainable development</a:t>
            </a:r>
          </a:p>
          <a:p>
            <a:pPr algn="just">
              <a:lnSpc>
                <a:spcPct val="150000"/>
              </a:lnSpc>
              <a:buFont typeface="Wingdings" pitchFamily="2" charset="2"/>
              <a:buChar char="v"/>
            </a:pPr>
            <a:r>
              <a:rPr lang="en-US" dirty="0"/>
              <a:t>The policy sets the targets of energy saving of 9 </a:t>
            </a:r>
            <a:r>
              <a:rPr lang="en-US" altLang="en-US" dirty="0"/>
              <a:t>MTOE (Million Tons of Oil equivalent) </a:t>
            </a:r>
            <a:r>
              <a:rPr lang="en-US" dirty="0"/>
              <a:t>and 35 MtCo2e</a:t>
            </a:r>
            <a:r>
              <a:rPr lang="en-US" altLang="en-US" dirty="0"/>
              <a:t> (Million Tons of CO2 equivalent) </a:t>
            </a:r>
            <a:r>
              <a:rPr lang="en-US" altLang="en-US" dirty="0" smtClean="0"/>
              <a:t>green houses gases (</a:t>
            </a:r>
            <a:r>
              <a:rPr lang="en-US" dirty="0" smtClean="0"/>
              <a:t>GHG) </a:t>
            </a:r>
            <a:r>
              <a:rPr lang="en-US" dirty="0"/>
              <a:t>emission reduction by the year 2030</a:t>
            </a:r>
          </a:p>
        </p:txBody>
      </p:sp>
    </p:spTree>
    <p:extLst>
      <p:ext uri="{BB962C8B-B14F-4D97-AF65-F5344CB8AC3E}">
        <p14:creationId xmlns:p14="http://schemas.microsoft.com/office/powerpoint/2010/main" val="1725180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165" y="273590"/>
            <a:ext cx="4371755" cy="762730"/>
          </a:xfrm>
        </p:spPr>
        <p:txBody>
          <a:bodyPr/>
          <a:lstStyle/>
          <a:p>
            <a:r>
              <a:rPr lang="en-US" b="1" dirty="0" smtClean="0"/>
              <a:t>Building Envelope</a:t>
            </a:r>
            <a:endParaRPr lang="en-US" b="1" dirty="0"/>
          </a:p>
        </p:txBody>
      </p:sp>
      <p:sp>
        <p:nvSpPr>
          <p:cNvPr id="3" name="Content Placeholder 2"/>
          <p:cNvSpPr>
            <a:spLocks noGrp="1"/>
          </p:cNvSpPr>
          <p:nvPr>
            <p:ph idx="1"/>
          </p:nvPr>
        </p:nvSpPr>
        <p:spPr>
          <a:xfrm>
            <a:off x="2133600" y="990600"/>
            <a:ext cx="9966960" cy="5760720"/>
          </a:xfrm>
        </p:spPr>
        <p:txBody>
          <a:bodyPr>
            <a:noAutofit/>
          </a:bodyPr>
          <a:lstStyle/>
          <a:p>
            <a:r>
              <a:rPr lang="en-US" b="1" dirty="0"/>
              <a:t>Building Envelope Overview</a:t>
            </a:r>
            <a:r>
              <a:rPr lang="en-US" dirty="0"/>
              <a:t>:</a:t>
            </a:r>
            <a:br>
              <a:rPr lang="en-US" dirty="0"/>
            </a:br>
            <a:r>
              <a:rPr lang="en-US" dirty="0" smtClean="0"/>
              <a:t>	The </a:t>
            </a:r>
            <a:r>
              <a:rPr lang="en-US" dirty="0"/>
              <a:t>building envelope is the outer layer of a building, including the foundation, </a:t>
            </a:r>
            <a:r>
              <a:rPr lang="en-US" dirty="0" smtClean="0"/>
              <a:t>	walls</a:t>
            </a:r>
            <a:r>
              <a:rPr lang="en-US" dirty="0"/>
              <a:t>, windows, doors, roof, and insulation. It protects against weather, controls </a:t>
            </a:r>
            <a:r>
              <a:rPr lang="en-US" dirty="0" smtClean="0"/>
              <a:t>	indoor </a:t>
            </a:r>
            <a:r>
              <a:rPr lang="en-US" dirty="0"/>
              <a:t>climate, and enhances energy efficiency and air quality.</a:t>
            </a:r>
          </a:p>
          <a:p>
            <a:r>
              <a:rPr lang="en-US" b="1" dirty="0"/>
              <a:t>Mandatory Requirements</a:t>
            </a:r>
            <a:r>
              <a:rPr lang="en-US" dirty="0"/>
              <a:t>:</a:t>
            </a:r>
          </a:p>
          <a:p>
            <a:pPr marL="0" indent="0">
              <a:buNone/>
            </a:pPr>
            <a:r>
              <a:rPr lang="en-US" b="1" dirty="0" smtClean="0"/>
              <a:t>	Heat </a:t>
            </a:r>
            <a:r>
              <a:rPr lang="en-US" b="1" dirty="0"/>
              <a:t>Transfer Reduction</a:t>
            </a:r>
            <a:r>
              <a:rPr lang="en-US" dirty="0"/>
              <a:t>: Design and materials should minimize heat transfer.</a:t>
            </a:r>
          </a:p>
          <a:p>
            <a:pPr marL="0" indent="0">
              <a:buNone/>
            </a:pPr>
            <a:r>
              <a:rPr lang="en-US" b="1" dirty="0" smtClean="0"/>
              <a:t>	U-Values</a:t>
            </a:r>
            <a:r>
              <a:rPr lang="en-US" dirty="0" smtClean="0"/>
              <a:t>: This </a:t>
            </a:r>
            <a:r>
              <a:rPr lang="en-US" dirty="0"/>
              <a:t>measures how well a material conducts heat. A lower U-value </a:t>
            </a:r>
            <a:r>
              <a:rPr lang="en-US" dirty="0" smtClean="0"/>
              <a:t>means 	better </a:t>
            </a:r>
            <a:r>
              <a:rPr lang="en-US" dirty="0"/>
              <a:t>insulation. The code specifies maximum U-values for walls and roofs:</a:t>
            </a:r>
          </a:p>
          <a:p>
            <a:pPr lvl="1">
              <a:buFont typeface="Wingdings" pitchFamily="2" charset="2"/>
              <a:buChar char="Ø"/>
            </a:pPr>
            <a:r>
              <a:rPr lang="en-US" sz="1800" b="1" dirty="0"/>
              <a:t>Walls</a:t>
            </a:r>
            <a:r>
              <a:rPr lang="en-US" sz="1800" dirty="0"/>
              <a:t>: Maximum U-value of 0.57 W/m²K.</a:t>
            </a:r>
          </a:p>
          <a:p>
            <a:pPr lvl="1">
              <a:buFont typeface="Wingdings" pitchFamily="2" charset="2"/>
              <a:buChar char="Ø"/>
            </a:pPr>
            <a:r>
              <a:rPr lang="en-US" sz="1800" b="1" dirty="0"/>
              <a:t>Roofs</a:t>
            </a:r>
            <a:r>
              <a:rPr lang="en-US" sz="1800" dirty="0"/>
              <a:t>: Maximum U-value of 0.44 W/m²K.</a:t>
            </a:r>
          </a:p>
          <a:p>
            <a:r>
              <a:rPr lang="en-US" b="1" dirty="0"/>
              <a:t>Glass and Framing</a:t>
            </a:r>
            <a:r>
              <a:rPr lang="en-US" dirty="0"/>
              <a:t>:</a:t>
            </a:r>
          </a:p>
          <a:p>
            <a:pPr marL="457200" lvl="1" indent="0">
              <a:buNone/>
            </a:pPr>
            <a:r>
              <a:rPr lang="en-US" sz="1800" dirty="0"/>
              <a:t>For glass covering </a:t>
            </a:r>
            <a:r>
              <a:rPr lang="en-US" sz="1800" b="1" dirty="0"/>
              <a:t>40% or less</a:t>
            </a:r>
            <a:r>
              <a:rPr lang="en-US" sz="1800" dirty="0"/>
              <a:t> of the wall area:</a:t>
            </a:r>
          </a:p>
          <a:p>
            <a:pPr lvl="2">
              <a:buFont typeface="Wingdings" pitchFamily="2" charset="2"/>
              <a:buChar char="Ø"/>
            </a:pPr>
            <a:r>
              <a:rPr lang="en-US" sz="1800" dirty="0"/>
              <a:t>U-value: 3.5 W/m²K; </a:t>
            </a:r>
            <a:r>
              <a:rPr lang="en-US" sz="1800" dirty="0" smtClean="0"/>
              <a:t>				Shading </a:t>
            </a:r>
            <a:r>
              <a:rPr lang="en-US" sz="1800" dirty="0"/>
              <a:t>Coefficient: 0.76.</a:t>
            </a:r>
          </a:p>
          <a:p>
            <a:pPr marL="457200" lvl="1" indent="0">
              <a:buNone/>
            </a:pPr>
            <a:r>
              <a:rPr lang="en-US" sz="1800" dirty="0"/>
              <a:t>For glass covering </a:t>
            </a:r>
            <a:r>
              <a:rPr lang="en-US" sz="1800" b="1" dirty="0"/>
              <a:t>more than 40%</a:t>
            </a:r>
            <a:r>
              <a:rPr lang="en-US" sz="1800" dirty="0"/>
              <a:t>:</a:t>
            </a:r>
          </a:p>
          <a:p>
            <a:pPr lvl="2">
              <a:buFont typeface="Wingdings" pitchFamily="2" charset="2"/>
              <a:buChar char="Ø"/>
            </a:pPr>
            <a:r>
              <a:rPr lang="en-US" sz="1800" dirty="0"/>
              <a:t>U-value: 2.5 W/m²K</a:t>
            </a:r>
            <a:r>
              <a:rPr lang="en-US" sz="1800" dirty="0" smtClean="0"/>
              <a:t>;				 </a:t>
            </a:r>
            <a:r>
              <a:rPr lang="en-US" sz="1800" dirty="0"/>
              <a:t>Shading Coefficient: 0.35</a:t>
            </a:r>
          </a:p>
          <a:p>
            <a:endParaRPr lang="en-US" sz="1900" dirty="0"/>
          </a:p>
        </p:txBody>
      </p:sp>
    </p:spTree>
    <p:extLst>
      <p:ext uri="{BB962C8B-B14F-4D97-AF65-F5344CB8AC3E}">
        <p14:creationId xmlns:p14="http://schemas.microsoft.com/office/powerpoint/2010/main" val="27972119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20" y="807720"/>
            <a:ext cx="10165080" cy="6004560"/>
          </a:xfrm>
        </p:spPr>
        <p:txBody>
          <a:bodyPr>
            <a:normAutofit fontScale="92500" lnSpcReduction="20000"/>
          </a:bodyPr>
          <a:lstStyle/>
          <a:p>
            <a:r>
              <a:rPr lang="en-US" b="1" dirty="0"/>
              <a:t>Window Openings</a:t>
            </a:r>
            <a:r>
              <a:rPr lang="en-US" dirty="0"/>
              <a:t>:</a:t>
            </a:r>
          </a:p>
          <a:p>
            <a:pPr marL="0" indent="0">
              <a:buNone/>
            </a:pPr>
            <a:r>
              <a:rPr lang="en-US" b="1" dirty="0" smtClean="0"/>
              <a:t>	Ventilated </a:t>
            </a:r>
            <a:r>
              <a:rPr lang="en-US" b="1" dirty="0"/>
              <a:t>Buildings</a:t>
            </a:r>
            <a:r>
              <a:rPr lang="en-US" dirty="0"/>
              <a:t>: Require 4% of floor area as </a:t>
            </a:r>
            <a:r>
              <a:rPr lang="en-US" dirty="0" err="1"/>
              <a:t>openable</a:t>
            </a:r>
            <a:r>
              <a:rPr lang="en-US" dirty="0"/>
              <a:t> windows; 50% of window </a:t>
            </a:r>
            <a:endParaRPr lang="en-US" dirty="0" smtClean="0"/>
          </a:p>
          <a:p>
            <a:pPr marL="0" indent="0">
              <a:buNone/>
            </a:pPr>
            <a:r>
              <a:rPr lang="en-US" dirty="0"/>
              <a:t>	</a:t>
            </a:r>
            <a:r>
              <a:rPr lang="en-US" dirty="0" smtClean="0"/>
              <a:t>area </a:t>
            </a:r>
            <a:r>
              <a:rPr lang="en-US" dirty="0"/>
              <a:t>must </a:t>
            </a:r>
            <a:r>
              <a:rPr lang="en-US" dirty="0" smtClean="0"/>
              <a:t>be </a:t>
            </a:r>
            <a:r>
              <a:rPr lang="en-US" dirty="0" err="1" smtClean="0"/>
              <a:t>openable</a:t>
            </a:r>
            <a:r>
              <a:rPr lang="en-US" dirty="0" smtClean="0"/>
              <a:t> </a:t>
            </a:r>
            <a:r>
              <a:rPr lang="en-US" dirty="0"/>
              <a:t>if total is less.</a:t>
            </a:r>
          </a:p>
          <a:p>
            <a:pPr marL="0" indent="0">
              <a:buNone/>
            </a:pPr>
            <a:r>
              <a:rPr lang="en-US" b="1" dirty="0" smtClean="0"/>
              <a:t>	Safety</a:t>
            </a:r>
            <a:r>
              <a:rPr lang="en-US" dirty="0"/>
              <a:t>: </a:t>
            </a:r>
            <a:r>
              <a:rPr lang="en-US" dirty="0" err="1"/>
              <a:t>Openable</a:t>
            </a:r>
            <a:r>
              <a:rPr lang="en-US" dirty="0"/>
              <a:t> windows above ground need safety features.</a:t>
            </a:r>
          </a:p>
          <a:p>
            <a:pPr marL="0" indent="0">
              <a:buNone/>
            </a:pPr>
            <a:r>
              <a:rPr lang="en-US" b="1" dirty="0" smtClean="0"/>
              <a:t>	Shading</a:t>
            </a:r>
            <a:r>
              <a:rPr lang="en-US" dirty="0"/>
              <a:t>: Windows must be shaded; high-performance glass is defined with </a:t>
            </a:r>
            <a:r>
              <a:rPr lang="en-US" dirty="0" smtClean="0"/>
              <a:t>specific</a:t>
            </a:r>
          </a:p>
          <a:p>
            <a:pPr marL="0" indent="0">
              <a:buNone/>
            </a:pPr>
            <a:r>
              <a:rPr lang="en-US" dirty="0"/>
              <a:t>	</a:t>
            </a:r>
            <a:r>
              <a:rPr lang="en-US" dirty="0" smtClean="0"/>
              <a:t> </a:t>
            </a:r>
            <a:r>
              <a:rPr lang="en-US" dirty="0"/>
              <a:t>U-factor </a:t>
            </a:r>
            <a:r>
              <a:rPr lang="en-US" dirty="0" smtClean="0"/>
              <a:t>requirements</a:t>
            </a:r>
            <a:r>
              <a:rPr lang="en-US" dirty="0"/>
              <a:t>.</a:t>
            </a:r>
          </a:p>
          <a:p>
            <a:r>
              <a:rPr lang="en-US" b="1" dirty="0"/>
              <a:t>Shading</a:t>
            </a:r>
            <a:r>
              <a:rPr lang="en-US" dirty="0"/>
              <a:t>:</a:t>
            </a:r>
          </a:p>
          <a:p>
            <a:pPr marL="0" indent="0">
              <a:buNone/>
            </a:pPr>
            <a:r>
              <a:rPr lang="en-US" b="1" dirty="0" smtClean="0"/>
              <a:t>	Horizontal </a:t>
            </a:r>
            <a:r>
              <a:rPr lang="en-US" b="1" dirty="0"/>
              <a:t>Shading</a:t>
            </a:r>
            <a:r>
              <a:rPr lang="en-US" dirty="0"/>
              <a:t>: Required for south, east, and west windows, with specific depth </a:t>
            </a:r>
            <a:r>
              <a:rPr lang="en-US" dirty="0" smtClean="0"/>
              <a:t>	calculations</a:t>
            </a:r>
            <a:r>
              <a:rPr lang="en-US" dirty="0"/>
              <a:t>.</a:t>
            </a:r>
          </a:p>
          <a:p>
            <a:pPr marL="457200" lvl="1" indent="0">
              <a:buNone/>
            </a:pPr>
            <a:r>
              <a:rPr lang="en-US" b="1" dirty="0"/>
              <a:t>Vertical Shading</a:t>
            </a:r>
            <a:r>
              <a:rPr lang="en-US" dirty="0"/>
              <a:t>: Necessary on the west side, also with depth calculations.</a:t>
            </a:r>
          </a:p>
          <a:p>
            <a:pPr marL="457200" lvl="1" indent="0">
              <a:buNone/>
            </a:pPr>
            <a:r>
              <a:rPr lang="en-US" b="1" dirty="0"/>
              <a:t>Exceptions</a:t>
            </a:r>
            <a:r>
              <a:rPr lang="en-US" dirty="0"/>
              <a:t>: Existing structures can provide shading; north sides are exempt.</a:t>
            </a:r>
          </a:p>
          <a:p>
            <a:r>
              <a:rPr lang="en-US" b="1" dirty="0"/>
              <a:t>Roof Insulation</a:t>
            </a:r>
            <a:r>
              <a:rPr lang="en-US" dirty="0"/>
              <a:t>:</a:t>
            </a:r>
          </a:p>
          <a:p>
            <a:pPr marL="457200" lvl="1" indent="0">
              <a:buNone/>
            </a:pPr>
            <a:r>
              <a:rPr lang="en-US" b="1" dirty="0"/>
              <a:t>Green Roofs</a:t>
            </a:r>
            <a:r>
              <a:rPr lang="en-US" dirty="0"/>
              <a:t>: 50% of horizontal roofs must have green roofing systems for temperature control </a:t>
            </a:r>
            <a:endParaRPr lang="en-US" dirty="0" smtClean="0"/>
          </a:p>
          <a:p>
            <a:pPr marL="457200" lvl="1" indent="0">
              <a:buNone/>
            </a:pPr>
            <a:r>
              <a:rPr lang="en-US" dirty="0" smtClean="0"/>
              <a:t>and </a:t>
            </a:r>
            <a:r>
              <a:rPr lang="en-US" dirty="0"/>
              <a:t>runoff management.</a:t>
            </a:r>
          </a:p>
          <a:p>
            <a:pPr marL="0" indent="0">
              <a:buNone/>
            </a:pPr>
            <a:r>
              <a:rPr lang="en-US" b="1" dirty="0" smtClean="0"/>
              <a:t>	Insulation</a:t>
            </a:r>
            <a:r>
              <a:rPr lang="en-US" dirty="0"/>
              <a:t>: Non-green roofs must have insulation to enhance energy performance.</a:t>
            </a:r>
          </a:p>
          <a:p>
            <a:r>
              <a:rPr lang="en-US" b="1" dirty="0"/>
              <a:t>Sealing</a:t>
            </a:r>
            <a:r>
              <a:rPr lang="en-US" dirty="0"/>
              <a:t>:</a:t>
            </a:r>
          </a:p>
          <a:p>
            <a:pPr marL="457200" lvl="1" indent="0">
              <a:buNone/>
            </a:pPr>
            <a:r>
              <a:rPr lang="en-US" b="1" dirty="0"/>
              <a:t>Air Leakage</a:t>
            </a:r>
            <a:r>
              <a:rPr lang="en-US" dirty="0"/>
              <a:t>: All building envelope areas (except naturally ventilated spaces) must be sealed </a:t>
            </a:r>
            <a:endParaRPr lang="en-US" dirty="0" smtClean="0"/>
          </a:p>
          <a:p>
            <a:pPr marL="457200" lvl="1" indent="0">
              <a:buNone/>
            </a:pPr>
            <a:r>
              <a:rPr lang="en-US" dirty="0" smtClean="0"/>
              <a:t>to </a:t>
            </a:r>
            <a:r>
              <a:rPr lang="en-US" dirty="0"/>
              <a:t>minimize air </a:t>
            </a:r>
            <a:r>
              <a:rPr lang="en-US" dirty="0" smtClean="0"/>
              <a:t>leakage</a:t>
            </a:r>
            <a:r>
              <a:rPr lang="en-US" dirty="0" smtClean="0"/>
              <a:t>.</a:t>
            </a:r>
            <a:endParaRPr lang="en-US" dirty="0"/>
          </a:p>
        </p:txBody>
      </p:sp>
      <p:sp>
        <p:nvSpPr>
          <p:cNvPr id="4" name="Title 1"/>
          <p:cNvSpPr>
            <a:spLocks noGrp="1"/>
          </p:cNvSpPr>
          <p:nvPr>
            <p:ph type="title"/>
          </p:nvPr>
        </p:nvSpPr>
        <p:spPr>
          <a:xfrm>
            <a:off x="2074765" y="44990"/>
            <a:ext cx="8911687" cy="762730"/>
          </a:xfrm>
        </p:spPr>
        <p:txBody>
          <a:bodyPr/>
          <a:lstStyle/>
          <a:p>
            <a:r>
              <a:rPr lang="en-US" b="1" dirty="0" smtClean="0"/>
              <a:t>Building Envelope</a:t>
            </a:r>
            <a:endParaRPr lang="en-US" b="1" dirty="0"/>
          </a:p>
        </p:txBody>
      </p:sp>
    </p:spTree>
    <p:extLst>
      <p:ext uri="{BB962C8B-B14F-4D97-AF65-F5344CB8AC3E}">
        <p14:creationId xmlns:p14="http://schemas.microsoft.com/office/powerpoint/2010/main" val="588111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8320" y="914400"/>
            <a:ext cx="10241280" cy="5562600"/>
          </a:xfrm>
        </p:spPr>
        <p:txBody>
          <a:bodyPr>
            <a:normAutofit/>
          </a:bodyPr>
          <a:lstStyle/>
          <a:p>
            <a:pPr marL="0" indent="0">
              <a:buNone/>
            </a:pPr>
            <a:r>
              <a:rPr lang="en-US" b="1" dirty="0" err="1"/>
              <a:t>Daylighting</a:t>
            </a:r>
            <a:r>
              <a:rPr lang="en-US" b="1" dirty="0"/>
              <a:t> &amp; Fenestration Design in Building </a:t>
            </a:r>
            <a:r>
              <a:rPr lang="en-US" b="1" dirty="0" smtClean="0"/>
              <a:t>Codes</a:t>
            </a:r>
            <a:endParaRPr lang="en-US" dirty="0" smtClean="0"/>
          </a:p>
          <a:p>
            <a:r>
              <a:rPr lang="en-US" b="1" dirty="0" err="1" smtClean="0"/>
              <a:t>Daylighting</a:t>
            </a:r>
            <a:r>
              <a:rPr lang="en-US" b="1" dirty="0" smtClean="0"/>
              <a:t> </a:t>
            </a:r>
            <a:r>
              <a:rPr lang="en-US" b="1" dirty="0"/>
              <a:t>Influences</a:t>
            </a:r>
            <a:r>
              <a:rPr lang="en-US" dirty="0"/>
              <a:t>: Daylight entering a room depends on building/window design and urban surroundings (e.g., neighboring building height/distance).</a:t>
            </a:r>
          </a:p>
          <a:p>
            <a:r>
              <a:rPr lang="en-US" b="1" dirty="0"/>
              <a:t>Spatial Daylight Autonomy (SDA)</a:t>
            </a:r>
            <a:r>
              <a:rPr lang="en-US" dirty="0"/>
              <a:t>: Measures the % of area meeting a minimum </a:t>
            </a:r>
            <a:r>
              <a:rPr lang="en-US" dirty="0" err="1"/>
              <a:t>illuminance</a:t>
            </a:r>
            <a:r>
              <a:rPr lang="en-US" dirty="0"/>
              <a:t> (300 lux) for 50% of working hours/year. LEED v4 uses SDA300/50%.</a:t>
            </a:r>
          </a:p>
          <a:p>
            <a:r>
              <a:rPr lang="en-US" b="1" dirty="0"/>
              <a:t>Annual Sunlight Exposure (ASE)</a:t>
            </a:r>
            <a:r>
              <a:rPr lang="en-US" dirty="0"/>
              <a:t>: Assesses glare risk. No more than 10% of a space should receive direct sunlight over 1000 lux for more than 250 hours/year (ASE1000/250).</a:t>
            </a:r>
          </a:p>
          <a:p>
            <a:r>
              <a:rPr lang="en-US" b="1" dirty="0"/>
              <a:t>Window/Skylight Design</a:t>
            </a:r>
            <a:r>
              <a:rPr lang="en-US" dirty="0"/>
              <a:t>: Horizontal skylights are more efficient for </a:t>
            </a:r>
            <a:r>
              <a:rPr lang="en-US" dirty="0" err="1"/>
              <a:t>daylighting</a:t>
            </a:r>
            <a:r>
              <a:rPr lang="en-US" dirty="0"/>
              <a:t> (require only 20% of floor area), but windows at eye level are needed for views. Vertical windows should be properly oriented and have reflective surfaces.</a:t>
            </a:r>
          </a:p>
          <a:p>
            <a:r>
              <a:rPr lang="en-US" b="1" dirty="0"/>
              <a:t>Fenestration Guidelines</a:t>
            </a:r>
            <a:r>
              <a:rPr lang="en-US" dirty="0"/>
              <a:t>:</a:t>
            </a:r>
          </a:p>
          <a:p>
            <a:pPr lvl="1">
              <a:buFont typeface="Wingdings" pitchFamily="2" charset="2"/>
              <a:buChar char="v"/>
            </a:pPr>
            <a:r>
              <a:rPr lang="en-US" dirty="0"/>
              <a:t>Vertical fenestration area: ≤40% of wall area.</a:t>
            </a:r>
          </a:p>
          <a:p>
            <a:pPr lvl="1">
              <a:buFont typeface="Wingdings" pitchFamily="2" charset="2"/>
              <a:buChar char="v"/>
            </a:pPr>
            <a:r>
              <a:rPr lang="en-US" dirty="0"/>
              <a:t>Skylight area: ≤5% of roof area (ASHRAE 90.1-2017, IECC-2019, WSEC-2019).</a:t>
            </a:r>
          </a:p>
          <a:p>
            <a:r>
              <a:rPr lang="en-US" b="1" dirty="0"/>
              <a:t>Compliance Documentation</a:t>
            </a:r>
            <a:r>
              <a:rPr lang="en-US" dirty="0"/>
              <a:t>: Submit plans, drawings, and specifications to prove compliance with Energy Conservation Building Code </a:t>
            </a:r>
            <a:r>
              <a:rPr lang="en-US" dirty="0" smtClean="0"/>
              <a:t>2023</a:t>
            </a:r>
            <a:endParaRPr lang="en-US" dirty="0"/>
          </a:p>
        </p:txBody>
      </p:sp>
      <p:sp>
        <p:nvSpPr>
          <p:cNvPr id="4" name="Title 1"/>
          <p:cNvSpPr>
            <a:spLocks noGrp="1"/>
          </p:cNvSpPr>
          <p:nvPr>
            <p:ph type="title"/>
          </p:nvPr>
        </p:nvSpPr>
        <p:spPr>
          <a:xfrm>
            <a:off x="2074765" y="44990"/>
            <a:ext cx="8911687" cy="762730"/>
          </a:xfrm>
        </p:spPr>
        <p:txBody>
          <a:bodyPr/>
          <a:lstStyle/>
          <a:p>
            <a:r>
              <a:rPr lang="en-US" b="1" dirty="0" smtClean="0"/>
              <a:t>Building Envelope</a:t>
            </a:r>
            <a:endParaRPr lang="en-US" b="1" dirty="0"/>
          </a:p>
        </p:txBody>
      </p:sp>
    </p:spTree>
    <p:extLst>
      <p:ext uri="{BB962C8B-B14F-4D97-AF65-F5344CB8AC3E}">
        <p14:creationId xmlns:p14="http://schemas.microsoft.com/office/powerpoint/2010/main" val="3176861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4765" y="304070"/>
            <a:ext cx="8911687" cy="762730"/>
          </a:xfrm>
        </p:spPr>
        <p:txBody>
          <a:bodyPr>
            <a:normAutofit fontScale="90000"/>
          </a:bodyPr>
          <a:lstStyle/>
          <a:p>
            <a:r>
              <a:rPr lang="en-US" b="1" dirty="0"/>
              <a:t>Passive Building Design</a:t>
            </a:r>
            <a:br>
              <a:rPr lang="en-US" b="1" dirty="0"/>
            </a:br>
            <a:endParaRPr lang="en-US" dirty="0"/>
          </a:p>
        </p:txBody>
      </p:sp>
      <p:sp>
        <p:nvSpPr>
          <p:cNvPr id="3" name="Content Placeholder 2"/>
          <p:cNvSpPr>
            <a:spLocks noGrp="1"/>
          </p:cNvSpPr>
          <p:nvPr>
            <p:ph idx="1"/>
          </p:nvPr>
        </p:nvSpPr>
        <p:spPr>
          <a:xfrm>
            <a:off x="2011680" y="1097280"/>
            <a:ext cx="9966960" cy="5760720"/>
          </a:xfrm>
        </p:spPr>
        <p:txBody>
          <a:bodyPr>
            <a:normAutofit/>
          </a:bodyPr>
          <a:lstStyle/>
          <a:p>
            <a:r>
              <a:rPr lang="en-US" b="1" dirty="0"/>
              <a:t>Introduction</a:t>
            </a:r>
            <a:r>
              <a:rPr lang="en-US" dirty="0"/>
              <a:t>:</a:t>
            </a:r>
          </a:p>
          <a:p>
            <a:pPr lvl="1"/>
            <a:r>
              <a:rPr lang="en-US" dirty="0"/>
              <a:t>Emphasizes the importance of passive design measures for enhancing energy efficiency in residential and commercial buildings, especially in hot, humid climates.</a:t>
            </a:r>
          </a:p>
          <a:p>
            <a:pPr lvl="1"/>
            <a:r>
              <a:rPr lang="en-US" dirty="0"/>
              <a:t>Focus on reducing heat gain through architectural strategies such as landscaping, vegetation, and shading.</a:t>
            </a:r>
          </a:p>
          <a:p>
            <a:r>
              <a:rPr lang="en-US" b="1" dirty="0"/>
              <a:t>Purpose</a:t>
            </a:r>
            <a:r>
              <a:rPr lang="en-US" dirty="0"/>
              <a:t>:</a:t>
            </a:r>
          </a:p>
          <a:p>
            <a:pPr lvl="1"/>
            <a:r>
              <a:rPr lang="en-US" dirty="0"/>
              <a:t>Establish minimum requirements for new constructions to achieve energy efficiency via passive design techniques.</a:t>
            </a:r>
          </a:p>
          <a:p>
            <a:r>
              <a:rPr lang="en-US" b="1" dirty="0" smtClean="0"/>
              <a:t>Applicable </a:t>
            </a:r>
            <a:r>
              <a:rPr lang="en-US" b="1" dirty="0"/>
              <a:t>Building Systems</a:t>
            </a:r>
            <a:r>
              <a:rPr lang="en-US" dirty="0"/>
              <a:t>:</a:t>
            </a:r>
          </a:p>
          <a:p>
            <a:pPr lvl="1"/>
            <a:r>
              <a:rPr lang="en-US" dirty="0"/>
              <a:t>Provisions cover Building Envelopes, Orientation, Water Systems, Lighting, and Ventilation.</a:t>
            </a:r>
          </a:p>
          <a:p>
            <a:pPr lvl="1"/>
            <a:r>
              <a:rPr lang="en-US" dirty="0"/>
              <a:t>Exemptions include old village constructions and high-rise buildings.</a:t>
            </a:r>
          </a:p>
          <a:p>
            <a:r>
              <a:rPr lang="en-US" b="1" dirty="0"/>
              <a:t>Compliance Requirements</a:t>
            </a:r>
            <a:r>
              <a:rPr lang="en-US" dirty="0"/>
              <a:t>:</a:t>
            </a:r>
          </a:p>
          <a:p>
            <a:pPr lvl="1"/>
            <a:r>
              <a:rPr lang="en-US" dirty="0"/>
              <a:t>Mandatory adherence to thermal performance (R-values), regional passive techniques, and efficient systems.</a:t>
            </a:r>
          </a:p>
          <a:p>
            <a:pPr lvl="1"/>
            <a:r>
              <a:rPr lang="en-US" dirty="0"/>
              <a:t>Submission of BIM models with energy analyses demonstrating a minimum 50% improvement in energy efficiency.</a:t>
            </a:r>
          </a:p>
          <a:p>
            <a:endParaRPr lang="en-US" dirty="0"/>
          </a:p>
        </p:txBody>
      </p:sp>
    </p:spTree>
    <p:extLst>
      <p:ext uri="{BB962C8B-B14F-4D97-AF65-F5344CB8AC3E}">
        <p14:creationId xmlns:p14="http://schemas.microsoft.com/office/powerpoint/2010/main" val="3953506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3892" y="1036320"/>
            <a:ext cx="10136188" cy="5562600"/>
          </a:xfrm>
        </p:spPr>
        <p:txBody>
          <a:bodyPr>
            <a:normAutofit lnSpcReduction="10000"/>
          </a:bodyPr>
          <a:lstStyle/>
          <a:p>
            <a:r>
              <a:rPr lang="en-US" b="1" dirty="0"/>
              <a:t>Key Design Elements</a:t>
            </a:r>
          </a:p>
          <a:p>
            <a:pPr marL="0" indent="0">
              <a:buNone/>
            </a:pPr>
            <a:r>
              <a:rPr lang="en-US" b="1" dirty="0"/>
              <a:t>Building Envelope</a:t>
            </a:r>
            <a:r>
              <a:rPr lang="en-US" dirty="0"/>
              <a:t>:</a:t>
            </a:r>
          </a:p>
          <a:p>
            <a:pPr lvl="1"/>
            <a:r>
              <a:rPr lang="en-US" dirty="0"/>
              <a:t>External walls: Minimum R-value of 13-15; roofs: Minimum R-value of 30.</a:t>
            </a:r>
          </a:p>
          <a:p>
            <a:pPr lvl="1"/>
            <a:r>
              <a:rPr lang="en-US" dirty="0"/>
              <a:t>Importance of sealing to minimize air leakage.</a:t>
            </a:r>
          </a:p>
          <a:p>
            <a:pPr marL="0" indent="0">
              <a:buNone/>
            </a:pPr>
            <a:r>
              <a:rPr lang="en-US" b="1" dirty="0"/>
              <a:t>Building Orientation</a:t>
            </a:r>
            <a:r>
              <a:rPr lang="en-US" dirty="0"/>
              <a:t>:</a:t>
            </a:r>
          </a:p>
          <a:p>
            <a:pPr lvl="1"/>
            <a:r>
              <a:rPr lang="en-US" dirty="0"/>
              <a:t>Proper orientation maximizes natural light and ventilation, reducing heating/cooling needs by up to 80%.</a:t>
            </a:r>
          </a:p>
          <a:p>
            <a:pPr lvl="1"/>
            <a:r>
              <a:rPr lang="en-US" dirty="0"/>
              <a:t>Guidelines for building placement and use of courtyards to optimize energy efficiency.</a:t>
            </a:r>
          </a:p>
          <a:p>
            <a:pPr marL="0" indent="0">
              <a:buNone/>
            </a:pPr>
            <a:r>
              <a:rPr lang="en-US" b="1" dirty="0"/>
              <a:t>Water System Design</a:t>
            </a:r>
            <a:r>
              <a:rPr lang="en-US" dirty="0"/>
              <a:t>:</a:t>
            </a:r>
          </a:p>
          <a:p>
            <a:pPr lvl="1">
              <a:buFont typeface="Arial" pitchFamily="34" charset="0"/>
              <a:buChar char="•"/>
            </a:pPr>
            <a:r>
              <a:rPr lang="en-US" b="1" dirty="0"/>
              <a:t>General</a:t>
            </a:r>
            <a:r>
              <a:rPr lang="en-US" dirty="0"/>
              <a:t>: All water heating equipment must meet specified requirements</a:t>
            </a:r>
            <a:r>
              <a:rPr lang="en-US" dirty="0" smtClean="0"/>
              <a:t>.</a:t>
            </a:r>
          </a:p>
          <a:p>
            <a:pPr lvl="1">
              <a:buFont typeface="Arial" pitchFamily="34" charset="0"/>
              <a:buChar char="•"/>
            </a:pPr>
            <a:r>
              <a:rPr lang="en-US" b="1" dirty="0" smtClean="0"/>
              <a:t>Piping </a:t>
            </a:r>
            <a:r>
              <a:rPr lang="en-US" b="1" dirty="0"/>
              <a:t>Insulation</a:t>
            </a:r>
            <a:r>
              <a:rPr lang="en-US" dirty="0"/>
              <a:t>: Insulation thickness requirements based on conductivity (see Table 5.1).</a:t>
            </a:r>
          </a:p>
          <a:p>
            <a:pPr lvl="1">
              <a:buFont typeface="Arial" pitchFamily="34" charset="0"/>
              <a:buChar char="•"/>
            </a:pPr>
            <a:r>
              <a:rPr lang="en-US" b="1" dirty="0"/>
              <a:t>Equipment Efficiency</a:t>
            </a:r>
            <a:r>
              <a:rPr lang="en-US" dirty="0"/>
              <a:t>: Must meet minimum standards (see Table 5.2).</a:t>
            </a:r>
          </a:p>
          <a:p>
            <a:pPr lvl="1">
              <a:buFont typeface="Arial" pitchFamily="34" charset="0"/>
              <a:buChar char="•"/>
            </a:pPr>
            <a:r>
              <a:rPr lang="en-US" b="1" dirty="0"/>
              <a:t>Voluntary Adoption</a:t>
            </a:r>
            <a:r>
              <a:rPr lang="en-US" dirty="0"/>
              <a:t>: Encourages heat recovery units and solar energy for larger buildings</a:t>
            </a:r>
            <a:r>
              <a:rPr lang="en-US" dirty="0" smtClean="0"/>
              <a:t>.</a:t>
            </a:r>
          </a:p>
          <a:p>
            <a:pPr lvl="1">
              <a:buFont typeface="Arial" pitchFamily="34" charset="0"/>
              <a:buChar char="•"/>
            </a:pPr>
            <a:r>
              <a:rPr lang="en-US" b="1" dirty="0" smtClean="0"/>
              <a:t>Compliance </a:t>
            </a:r>
            <a:r>
              <a:rPr lang="en-US" b="1" dirty="0"/>
              <a:t>Documentation</a:t>
            </a:r>
            <a:r>
              <a:rPr lang="en-US" dirty="0"/>
              <a:t>: Required submissions to relevant authorities.</a:t>
            </a:r>
            <a:endParaRPr lang="en-US" dirty="0" smtClean="0"/>
          </a:p>
          <a:p>
            <a:pPr marL="0" indent="0">
              <a:buNone/>
            </a:pPr>
            <a:r>
              <a:rPr lang="en-US" b="1" dirty="0"/>
              <a:t>Lighting</a:t>
            </a:r>
            <a:endParaRPr lang="en-US" dirty="0"/>
          </a:p>
          <a:p>
            <a:r>
              <a:rPr lang="en-US" dirty="0"/>
              <a:t>Lighting schemes must comply with the NECCA labeling regime</a:t>
            </a:r>
          </a:p>
          <a:p>
            <a:pPr lvl="1"/>
            <a:endParaRPr lang="en-US" dirty="0"/>
          </a:p>
          <a:p>
            <a:endParaRPr lang="en-US" dirty="0"/>
          </a:p>
        </p:txBody>
      </p:sp>
      <p:sp>
        <p:nvSpPr>
          <p:cNvPr id="4" name="Title 1"/>
          <p:cNvSpPr>
            <a:spLocks noGrp="1"/>
          </p:cNvSpPr>
          <p:nvPr>
            <p:ph type="title"/>
          </p:nvPr>
        </p:nvSpPr>
        <p:spPr>
          <a:xfrm>
            <a:off x="2074765" y="304070"/>
            <a:ext cx="8911687" cy="762730"/>
          </a:xfrm>
        </p:spPr>
        <p:txBody>
          <a:bodyPr>
            <a:normAutofit fontScale="90000"/>
          </a:bodyPr>
          <a:lstStyle/>
          <a:p>
            <a:r>
              <a:rPr lang="en-US" b="1" dirty="0"/>
              <a:t>Passive Building Design</a:t>
            </a:r>
            <a:br>
              <a:rPr lang="en-US" b="1" dirty="0"/>
            </a:br>
            <a:endParaRPr lang="en-US" dirty="0"/>
          </a:p>
        </p:txBody>
      </p:sp>
    </p:spTree>
    <p:extLst>
      <p:ext uri="{BB962C8B-B14F-4D97-AF65-F5344CB8AC3E}">
        <p14:creationId xmlns:p14="http://schemas.microsoft.com/office/powerpoint/2010/main" val="2556351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9280" y="1021080"/>
            <a:ext cx="10454640" cy="5669280"/>
          </a:xfrm>
        </p:spPr>
        <p:txBody>
          <a:bodyPr>
            <a:normAutofit fontScale="92500"/>
          </a:bodyPr>
          <a:lstStyle/>
          <a:p>
            <a:pPr marL="0" indent="0">
              <a:buNone/>
            </a:pPr>
            <a:r>
              <a:rPr lang="en-US" b="1" dirty="0" smtClean="0"/>
              <a:t>Ventilation</a:t>
            </a:r>
            <a:r>
              <a:rPr lang="en-US" b="1" dirty="0"/>
              <a:t>, Site Planning, and Façade Design</a:t>
            </a:r>
          </a:p>
          <a:p>
            <a:r>
              <a:rPr lang="en-US" b="1" dirty="0" smtClean="0"/>
              <a:t>Ventilation</a:t>
            </a:r>
            <a:endParaRPr lang="en-US" dirty="0"/>
          </a:p>
          <a:p>
            <a:pPr marL="0" indent="0">
              <a:buNone/>
            </a:pPr>
            <a:r>
              <a:rPr lang="en-US" b="1" dirty="0" smtClean="0"/>
              <a:t>	General </a:t>
            </a:r>
            <a:r>
              <a:rPr lang="en-US" b="1" dirty="0"/>
              <a:t>Requirements</a:t>
            </a:r>
            <a:r>
              <a:rPr lang="en-US" dirty="0"/>
              <a:t>: Residential buildings must ensure 8 liters/second/person ventilation. </a:t>
            </a:r>
            <a:r>
              <a:rPr lang="en-US" dirty="0" smtClean="0"/>
              <a:t>	Commercial </a:t>
            </a:r>
            <a:r>
              <a:rPr lang="en-US" dirty="0"/>
              <a:t>buildings refer to ASHRAE 62.1.</a:t>
            </a:r>
          </a:p>
          <a:p>
            <a:pPr marL="0" indent="0">
              <a:buNone/>
            </a:pPr>
            <a:r>
              <a:rPr lang="en-US" b="1" dirty="0" smtClean="0"/>
              <a:t>	Natural </a:t>
            </a:r>
            <a:r>
              <a:rPr lang="en-US" b="1" dirty="0"/>
              <a:t>Ventilation</a:t>
            </a:r>
            <a:r>
              <a:rPr lang="en-US" dirty="0"/>
              <a:t>: Optimize through window placement.</a:t>
            </a:r>
          </a:p>
          <a:p>
            <a:pPr marL="0" indent="0">
              <a:buNone/>
            </a:pPr>
            <a:r>
              <a:rPr lang="en-US" b="1" dirty="0" smtClean="0"/>
              <a:t>	Mechanical </a:t>
            </a:r>
            <a:r>
              <a:rPr lang="en-US" b="1" dirty="0"/>
              <a:t>Ventilation</a:t>
            </a:r>
            <a:r>
              <a:rPr lang="en-US" dirty="0"/>
              <a:t>: At least 8 air changes/hour where natural ventilation is insufficient.</a:t>
            </a:r>
          </a:p>
          <a:p>
            <a:pPr marL="0" indent="0">
              <a:buNone/>
            </a:pPr>
            <a:r>
              <a:rPr lang="en-US" b="1" dirty="0" smtClean="0"/>
              <a:t>	Air </a:t>
            </a:r>
            <a:r>
              <a:rPr lang="en-US" b="1" dirty="0"/>
              <a:t>Quality</a:t>
            </a:r>
            <a:r>
              <a:rPr lang="en-US" dirty="0"/>
              <a:t>: Maintain acceptable levels using filters.</a:t>
            </a:r>
          </a:p>
          <a:p>
            <a:pPr marL="0" indent="0">
              <a:buNone/>
            </a:pPr>
            <a:r>
              <a:rPr lang="en-US" b="1" dirty="0" smtClean="0"/>
              <a:t>	Exhaust </a:t>
            </a:r>
            <a:r>
              <a:rPr lang="en-US" b="1" dirty="0"/>
              <a:t>Ventilation</a:t>
            </a:r>
            <a:r>
              <a:rPr lang="en-US" dirty="0"/>
              <a:t>: Needed in pollutant-generating areas.</a:t>
            </a:r>
          </a:p>
          <a:p>
            <a:pPr marL="0" indent="0">
              <a:buNone/>
            </a:pPr>
            <a:r>
              <a:rPr lang="en-US" b="1" dirty="0" smtClean="0"/>
              <a:t>	Noise </a:t>
            </a:r>
            <a:r>
              <a:rPr lang="en-US" b="1" dirty="0"/>
              <a:t>Control</a:t>
            </a:r>
            <a:r>
              <a:rPr lang="en-US" dirty="0"/>
              <a:t>: Systems should operate at acceptable noise levels.</a:t>
            </a:r>
          </a:p>
          <a:p>
            <a:r>
              <a:rPr lang="en-US" b="1" dirty="0" smtClean="0"/>
              <a:t> </a:t>
            </a:r>
            <a:r>
              <a:rPr lang="en-US" b="1" dirty="0"/>
              <a:t>Site Planning and Façade Design</a:t>
            </a:r>
            <a:endParaRPr lang="en-US" dirty="0"/>
          </a:p>
          <a:p>
            <a:pPr marL="0" indent="0">
              <a:buNone/>
            </a:pPr>
            <a:r>
              <a:rPr lang="en-US" b="1" dirty="0" smtClean="0"/>
              <a:t>	Orientation</a:t>
            </a:r>
            <a:r>
              <a:rPr lang="en-US" dirty="0"/>
              <a:t>: Buildings should orient longer axes north-south to reduce solar gain.</a:t>
            </a:r>
          </a:p>
          <a:p>
            <a:pPr marL="0" indent="0">
              <a:buNone/>
            </a:pPr>
            <a:r>
              <a:rPr lang="en-US" b="1" dirty="0" smtClean="0"/>
              <a:t>	</a:t>
            </a:r>
            <a:r>
              <a:rPr lang="en-US" b="1" dirty="0" err="1" smtClean="0"/>
              <a:t>Daylighting</a:t>
            </a:r>
            <a:r>
              <a:rPr lang="en-US" dirty="0"/>
              <a:t>: Essential for efficiency; monitor Daylight Factor (DF) to avoid glare.</a:t>
            </a:r>
          </a:p>
          <a:p>
            <a:pPr marL="0" indent="0">
              <a:buNone/>
            </a:pPr>
            <a:r>
              <a:rPr lang="en-US" b="1" dirty="0" smtClean="0"/>
              <a:t>	Façade </a:t>
            </a:r>
            <a:r>
              <a:rPr lang="en-US" b="1" dirty="0"/>
              <a:t>Design</a:t>
            </a:r>
            <a:r>
              <a:rPr lang="en-US" dirty="0"/>
              <a:t>: Minimize solar heat gain; Overall Thermal Transfer Value (OTTV) max 50 W/m².</a:t>
            </a:r>
          </a:p>
          <a:p>
            <a:pPr lvl="1">
              <a:buFont typeface="Wingdings" pitchFamily="2" charset="2"/>
              <a:buChar char="v"/>
            </a:pPr>
            <a:r>
              <a:rPr lang="en-US" b="1" dirty="0"/>
              <a:t>Fenestration</a:t>
            </a:r>
            <a:r>
              <a:rPr lang="en-US" dirty="0"/>
              <a:t>: Balance aesthetic needs with low solar heat gain coefficients (SHGC).</a:t>
            </a:r>
          </a:p>
          <a:p>
            <a:pPr lvl="1">
              <a:buFont typeface="Wingdings" pitchFamily="2" charset="2"/>
              <a:buChar char="v"/>
            </a:pPr>
            <a:r>
              <a:rPr lang="en-US" b="1" dirty="0"/>
              <a:t>Building Materials</a:t>
            </a:r>
            <a:r>
              <a:rPr lang="en-US" dirty="0"/>
              <a:t>: Use insulating materials to enhance energy efficiency.</a:t>
            </a:r>
          </a:p>
          <a:p>
            <a:endParaRPr lang="en-US" dirty="0"/>
          </a:p>
        </p:txBody>
      </p:sp>
      <p:sp>
        <p:nvSpPr>
          <p:cNvPr id="4" name="Title 1"/>
          <p:cNvSpPr>
            <a:spLocks noGrp="1"/>
          </p:cNvSpPr>
          <p:nvPr>
            <p:ph type="title"/>
          </p:nvPr>
        </p:nvSpPr>
        <p:spPr>
          <a:xfrm>
            <a:off x="2074765" y="304070"/>
            <a:ext cx="8911687" cy="762730"/>
          </a:xfrm>
        </p:spPr>
        <p:txBody>
          <a:bodyPr>
            <a:normAutofit fontScale="90000"/>
          </a:bodyPr>
          <a:lstStyle/>
          <a:p>
            <a:r>
              <a:rPr lang="en-US" b="1" dirty="0"/>
              <a:t>Passive Building Design</a:t>
            </a:r>
            <a:br>
              <a:rPr lang="en-US" b="1" dirty="0"/>
            </a:br>
            <a:endParaRPr lang="en-US" dirty="0"/>
          </a:p>
        </p:txBody>
      </p:sp>
    </p:spTree>
    <p:extLst>
      <p:ext uri="{BB962C8B-B14F-4D97-AF65-F5344CB8AC3E}">
        <p14:creationId xmlns:p14="http://schemas.microsoft.com/office/powerpoint/2010/main" val="29918599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1925" y="258350"/>
            <a:ext cx="8911687" cy="701770"/>
          </a:xfrm>
        </p:spPr>
        <p:txBody>
          <a:bodyPr/>
          <a:lstStyle/>
          <a:p>
            <a:r>
              <a:rPr lang="en-US" b="1" dirty="0" smtClean="0"/>
              <a:t>Retrofitting </a:t>
            </a:r>
            <a:r>
              <a:rPr lang="en-US" b="1" dirty="0"/>
              <a:t>of Existing Buildings</a:t>
            </a:r>
          </a:p>
        </p:txBody>
      </p:sp>
      <p:sp>
        <p:nvSpPr>
          <p:cNvPr id="3" name="Content Placeholder 2"/>
          <p:cNvSpPr>
            <a:spLocks noGrp="1"/>
          </p:cNvSpPr>
          <p:nvPr>
            <p:ph idx="1"/>
          </p:nvPr>
        </p:nvSpPr>
        <p:spPr>
          <a:xfrm>
            <a:off x="2452051" y="914400"/>
            <a:ext cx="9344483" cy="5749871"/>
          </a:xfrm>
        </p:spPr>
        <p:txBody>
          <a:bodyPr>
            <a:normAutofit/>
          </a:bodyPr>
          <a:lstStyle/>
          <a:p>
            <a:r>
              <a:rPr lang="en-US" b="1" dirty="0"/>
              <a:t>Purpose of Retrofitting</a:t>
            </a:r>
          </a:p>
          <a:p>
            <a:pPr marL="0" indent="0">
              <a:buNone/>
            </a:pPr>
            <a:r>
              <a:rPr lang="en-US" dirty="0" smtClean="0"/>
              <a:t>	The </a:t>
            </a:r>
            <a:r>
              <a:rPr lang="en-US" dirty="0"/>
              <a:t>purpose of this section is to establish minimum functional requirements for </a:t>
            </a:r>
            <a:r>
              <a:rPr lang="en-US" dirty="0" smtClean="0"/>
              <a:t>	transforming </a:t>
            </a:r>
            <a:r>
              <a:rPr lang="en-US" dirty="0"/>
              <a:t>existing building structures into energy-efficient entities through </a:t>
            </a:r>
            <a:r>
              <a:rPr lang="en-US" dirty="0" smtClean="0"/>
              <a:t>	various </a:t>
            </a:r>
            <a:r>
              <a:rPr lang="en-US" dirty="0"/>
              <a:t>retrofitting techniques.</a:t>
            </a:r>
          </a:p>
          <a:p>
            <a:r>
              <a:rPr lang="en-US" b="1" dirty="0" smtClean="0"/>
              <a:t> </a:t>
            </a:r>
            <a:r>
              <a:rPr lang="en-US" b="1" dirty="0"/>
              <a:t>Scope of Retrofitting</a:t>
            </a:r>
          </a:p>
          <a:p>
            <a:pPr marL="0" indent="0">
              <a:buNone/>
            </a:pPr>
            <a:r>
              <a:rPr lang="en-US" dirty="0" smtClean="0"/>
              <a:t>	The </a:t>
            </a:r>
            <a:r>
              <a:rPr lang="en-US" dirty="0"/>
              <a:t>provisions of this section apply exclusively to independent housing units </a:t>
            </a:r>
            <a:r>
              <a:rPr lang="en-US" dirty="0" smtClean="0"/>
              <a:t>	and low-rise </a:t>
            </a:r>
            <a:r>
              <a:rPr lang="en-US" dirty="0"/>
              <a:t>buildings.</a:t>
            </a:r>
          </a:p>
          <a:p>
            <a:r>
              <a:rPr lang="en-US" b="1" dirty="0" smtClean="0"/>
              <a:t> </a:t>
            </a:r>
            <a:r>
              <a:rPr lang="en-US" b="1" dirty="0"/>
              <a:t>Applicable Building </a:t>
            </a:r>
            <a:r>
              <a:rPr lang="en-US" b="1" dirty="0" smtClean="0"/>
              <a:t>Systems: </a:t>
            </a:r>
            <a:r>
              <a:rPr lang="en-US" dirty="0" smtClean="0"/>
              <a:t>The </a:t>
            </a:r>
            <a:r>
              <a:rPr lang="en-US" dirty="0"/>
              <a:t>retrofitting code covers:</a:t>
            </a:r>
          </a:p>
          <a:p>
            <a:pPr marL="0" indent="0">
              <a:buNone/>
            </a:pPr>
            <a:r>
              <a:rPr lang="en-US" b="1" dirty="0" smtClean="0"/>
              <a:t>	Building Envelopes, 		Water Systems</a:t>
            </a:r>
            <a:r>
              <a:rPr lang="en-US" dirty="0" smtClean="0"/>
              <a:t> 		</a:t>
            </a:r>
            <a:r>
              <a:rPr lang="en-US" b="1" dirty="0" smtClean="0"/>
              <a:t>Lighting</a:t>
            </a:r>
            <a:r>
              <a:rPr lang="en-US" dirty="0" smtClean="0"/>
              <a:t> 	</a:t>
            </a:r>
            <a:r>
              <a:rPr lang="en-US" b="1" dirty="0" smtClean="0"/>
              <a:t>Monitoring Devices</a:t>
            </a:r>
            <a:endParaRPr lang="en-US" dirty="0" smtClean="0"/>
          </a:p>
          <a:p>
            <a:pPr marL="457200" lvl="1" indent="0">
              <a:buNone/>
            </a:pPr>
            <a:r>
              <a:rPr lang="en-US" b="1" dirty="0" smtClean="0"/>
              <a:t>Mechanical Systems and Equipment</a:t>
            </a:r>
            <a:r>
              <a:rPr lang="en-US" dirty="0" smtClean="0"/>
              <a:t>: Including HVAC and general appliances.</a:t>
            </a:r>
          </a:p>
          <a:p>
            <a:pPr marL="0" indent="0">
              <a:buNone/>
            </a:pPr>
            <a:r>
              <a:rPr lang="en-US" b="1" dirty="0" smtClean="0"/>
              <a:t>	 Exemptions:</a:t>
            </a:r>
            <a:r>
              <a:rPr lang="en-US" dirty="0" smtClean="0"/>
              <a:t>	Buildings </a:t>
            </a:r>
            <a:r>
              <a:rPr lang="en-US" dirty="0"/>
              <a:t>older than 30 years</a:t>
            </a:r>
            <a:r>
              <a:rPr lang="en-US" dirty="0" smtClean="0"/>
              <a:t>.</a:t>
            </a:r>
          </a:p>
          <a:p>
            <a:pPr marL="0" indent="0">
              <a:buNone/>
            </a:pPr>
            <a:r>
              <a:rPr lang="en-US" dirty="0" smtClean="0"/>
              <a:t>	Government-notified </a:t>
            </a:r>
            <a:r>
              <a:rPr lang="en-US" dirty="0"/>
              <a:t>historically significant and heritage buildings.</a:t>
            </a:r>
          </a:p>
          <a:p>
            <a:pPr marL="0" indent="0">
              <a:buNone/>
            </a:pPr>
            <a:r>
              <a:rPr lang="en-US" dirty="0" smtClean="0"/>
              <a:t>	Low-cost </a:t>
            </a:r>
            <a:r>
              <a:rPr lang="en-US" dirty="0"/>
              <a:t>buildings such as small residential houses and mini markets in villages</a:t>
            </a:r>
          </a:p>
        </p:txBody>
      </p:sp>
    </p:spTree>
    <p:extLst>
      <p:ext uri="{BB962C8B-B14F-4D97-AF65-F5344CB8AC3E}">
        <p14:creationId xmlns:p14="http://schemas.microsoft.com/office/powerpoint/2010/main" val="40638581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72885" y="349790"/>
            <a:ext cx="8911687" cy="701770"/>
          </a:xfrm>
        </p:spPr>
        <p:txBody>
          <a:bodyPr/>
          <a:lstStyle/>
          <a:p>
            <a:r>
              <a:rPr lang="en-US" b="1" dirty="0" smtClean="0"/>
              <a:t>Retrofitting </a:t>
            </a:r>
            <a:r>
              <a:rPr lang="en-US" b="1" dirty="0"/>
              <a:t>of Existing Buildings</a:t>
            </a:r>
          </a:p>
        </p:txBody>
      </p:sp>
      <p:sp>
        <p:nvSpPr>
          <p:cNvPr id="5" name="Content Placeholder 2"/>
          <p:cNvSpPr txBox="1">
            <a:spLocks/>
          </p:cNvSpPr>
          <p:nvPr/>
        </p:nvSpPr>
        <p:spPr>
          <a:xfrm>
            <a:off x="2021502" y="1051560"/>
            <a:ext cx="10256520" cy="566928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Safety, Health, and Environmental Considerations</a:t>
            </a:r>
          </a:p>
          <a:p>
            <a:pPr marL="0" indent="0">
              <a:buNone/>
            </a:pPr>
            <a:r>
              <a:rPr lang="en-US" dirty="0" smtClean="0"/>
              <a:t>	In cases of conflict, safety, health, and environmental codes will take precedence 	over this retrofitting code.</a:t>
            </a:r>
          </a:p>
          <a:p>
            <a:r>
              <a:rPr lang="en-US" b="1" dirty="0" smtClean="0"/>
              <a:t>Compliance </a:t>
            </a:r>
            <a:r>
              <a:rPr lang="en-US" b="1" dirty="0"/>
              <a:t>Requirements</a:t>
            </a:r>
            <a:r>
              <a:rPr lang="en-US" dirty="0"/>
              <a:t>:</a:t>
            </a:r>
          </a:p>
          <a:p>
            <a:pPr>
              <a:buFont typeface="Wingdings" pitchFamily="2" charset="2"/>
              <a:buChar char="v"/>
            </a:pPr>
            <a:r>
              <a:rPr lang="en-US" dirty="0" smtClean="0"/>
              <a:t>	Mandatory </a:t>
            </a:r>
            <a:r>
              <a:rPr lang="en-US" dirty="0"/>
              <a:t>adherence to thermal performance (R-values), passive design techniques, </a:t>
            </a:r>
            <a:r>
              <a:rPr lang="en-US" dirty="0" smtClean="0"/>
              <a:t>	and </a:t>
            </a:r>
            <a:r>
              <a:rPr lang="en-US" dirty="0"/>
              <a:t>efficient mechanical systems.</a:t>
            </a:r>
          </a:p>
          <a:p>
            <a:pPr>
              <a:buFont typeface="Wingdings" pitchFamily="2" charset="2"/>
              <a:buChar char="v"/>
            </a:pPr>
            <a:r>
              <a:rPr lang="en-US" dirty="0" smtClean="0"/>
              <a:t>	Submission </a:t>
            </a:r>
            <a:r>
              <a:rPr lang="en-US" dirty="0"/>
              <a:t>of Building Information Modeling (BIM) showing 50% energy efficiency </a:t>
            </a:r>
            <a:r>
              <a:rPr lang="en-US" dirty="0" smtClean="0"/>
              <a:t>	improvement</a:t>
            </a:r>
            <a:endParaRPr lang="en-US" dirty="0"/>
          </a:p>
          <a:p>
            <a:r>
              <a:rPr lang="en-US" b="1" dirty="0"/>
              <a:t>Key Areas of Focus</a:t>
            </a:r>
          </a:p>
          <a:p>
            <a:pPr marL="0" indent="0">
              <a:buNone/>
            </a:pPr>
            <a:r>
              <a:rPr lang="en-US" b="1" dirty="0" smtClean="0"/>
              <a:t>	Building </a:t>
            </a:r>
            <a:r>
              <a:rPr lang="en-US" b="1" dirty="0"/>
              <a:t>Envelope</a:t>
            </a:r>
            <a:r>
              <a:rPr lang="en-US" dirty="0"/>
              <a:t>:</a:t>
            </a:r>
          </a:p>
          <a:p>
            <a:pPr marL="457200" lvl="1" indent="0">
              <a:buNone/>
            </a:pPr>
            <a:r>
              <a:rPr lang="en-US" dirty="0"/>
              <a:t>Upgrade insulation (e.g., R-value of 13-15 for walls, 30 for roofs) and implement effective shading strategies.</a:t>
            </a:r>
          </a:p>
          <a:p>
            <a:pPr marL="0" indent="0">
              <a:buNone/>
            </a:pPr>
            <a:r>
              <a:rPr lang="en-US" b="1" dirty="0" smtClean="0"/>
              <a:t>	Mechanical </a:t>
            </a:r>
            <a:r>
              <a:rPr lang="en-US" b="1" dirty="0"/>
              <a:t>Systems</a:t>
            </a:r>
            <a:r>
              <a:rPr lang="en-US" dirty="0"/>
              <a:t>:</a:t>
            </a:r>
          </a:p>
          <a:p>
            <a:pPr marL="457200" lvl="1" indent="0">
              <a:buNone/>
            </a:pPr>
            <a:r>
              <a:rPr lang="en-US" dirty="0"/>
              <a:t>Ensure energy-efficient HVAC and appliances; encourage renewable energy use.</a:t>
            </a:r>
          </a:p>
          <a:p>
            <a:pPr marL="0" indent="0">
              <a:buNone/>
            </a:pPr>
            <a:r>
              <a:rPr lang="en-US" b="1" dirty="0" smtClean="0"/>
              <a:t>	Water </a:t>
            </a:r>
            <a:r>
              <a:rPr lang="en-US" b="1" dirty="0"/>
              <a:t>&amp; Lighting Systems</a:t>
            </a:r>
            <a:r>
              <a:rPr lang="en-US" dirty="0"/>
              <a:t>:</a:t>
            </a:r>
          </a:p>
          <a:p>
            <a:pPr marL="457200" lvl="1" indent="0">
              <a:buNone/>
            </a:pPr>
            <a:r>
              <a:rPr lang="en-US" dirty="0"/>
              <a:t>Comply with water heating efficiency standards; implement energy-efficient lighting schemes across different building types</a:t>
            </a:r>
          </a:p>
          <a:p>
            <a:pPr marL="0" indent="0">
              <a:buNone/>
            </a:pPr>
            <a:endParaRPr lang="en-US" dirty="0"/>
          </a:p>
        </p:txBody>
      </p:sp>
    </p:spTree>
    <p:extLst>
      <p:ext uri="{BB962C8B-B14F-4D97-AF65-F5344CB8AC3E}">
        <p14:creationId xmlns:p14="http://schemas.microsoft.com/office/powerpoint/2010/main" val="32210983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1" y="288830"/>
            <a:ext cx="10515600" cy="595090"/>
          </a:xfrm>
        </p:spPr>
        <p:txBody>
          <a:bodyPr>
            <a:normAutofit fontScale="90000"/>
          </a:bodyPr>
          <a:lstStyle/>
          <a:p>
            <a:r>
              <a:rPr lang="en-US" b="1" dirty="0"/>
              <a:t>Energy Efficiency Guidelines for Building Envelopes</a:t>
            </a:r>
            <a:br>
              <a:rPr lang="en-US" b="1" dirty="0"/>
            </a:br>
            <a:endParaRPr lang="en-US" dirty="0"/>
          </a:p>
        </p:txBody>
      </p:sp>
      <p:sp>
        <p:nvSpPr>
          <p:cNvPr id="3" name="Content Placeholder 2"/>
          <p:cNvSpPr>
            <a:spLocks noGrp="1"/>
          </p:cNvSpPr>
          <p:nvPr>
            <p:ph idx="1"/>
          </p:nvPr>
        </p:nvSpPr>
        <p:spPr>
          <a:xfrm>
            <a:off x="2331720" y="1082040"/>
            <a:ext cx="9860280" cy="5455920"/>
          </a:xfrm>
        </p:spPr>
        <p:txBody>
          <a:bodyPr>
            <a:normAutofit/>
          </a:bodyPr>
          <a:lstStyle/>
          <a:p>
            <a:r>
              <a:rPr lang="en-US" b="1" dirty="0"/>
              <a:t>Introduction</a:t>
            </a:r>
          </a:p>
          <a:p>
            <a:pPr marL="0" indent="0">
              <a:buNone/>
            </a:pPr>
            <a:r>
              <a:rPr lang="en-US" b="1" dirty="0" smtClean="0"/>
              <a:t>	Purpose</a:t>
            </a:r>
            <a:r>
              <a:rPr lang="en-US" dirty="0"/>
              <a:t>: Provide guidelines for insulating building envelopes to improve energy </a:t>
            </a:r>
            <a:r>
              <a:rPr lang="en-US" dirty="0" smtClean="0"/>
              <a:t>	efficiency </a:t>
            </a:r>
            <a:r>
              <a:rPr lang="en-US" dirty="0"/>
              <a:t>and reduce heat transfer.</a:t>
            </a:r>
          </a:p>
          <a:p>
            <a:pPr marL="0" indent="0">
              <a:buNone/>
            </a:pPr>
            <a:r>
              <a:rPr lang="en-US" b="1" dirty="0" smtClean="0"/>
              <a:t>	Requirements</a:t>
            </a:r>
            <a:r>
              <a:rPr lang="en-US" dirty="0"/>
              <a:t>: Establish minimum thermal insulation standards for walls, roofs, floors, </a:t>
            </a:r>
            <a:r>
              <a:rPr lang="en-US" dirty="0" smtClean="0"/>
              <a:t>	and </a:t>
            </a:r>
            <a:r>
              <a:rPr lang="en-US" dirty="0"/>
              <a:t>windows.</a:t>
            </a:r>
          </a:p>
          <a:p>
            <a:pPr marL="0" indent="0">
              <a:buNone/>
            </a:pPr>
            <a:r>
              <a:rPr lang="en-US" b="1" dirty="0" smtClean="0"/>
              <a:t>	Focus </a:t>
            </a:r>
            <a:r>
              <a:rPr lang="en-US" b="1" dirty="0"/>
              <a:t>Areas</a:t>
            </a:r>
            <a:r>
              <a:rPr lang="en-US" dirty="0"/>
              <a:t>: Emphasize R-value, installation, testing, maintenance, and natural </a:t>
            </a:r>
            <a:r>
              <a:rPr lang="en-US" dirty="0" smtClean="0"/>
              <a:t>	materials</a:t>
            </a:r>
            <a:r>
              <a:rPr lang="en-US" dirty="0"/>
              <a:t>.</a:t>
            </a:r>
          </a:p>
          <a:p>
            <a:r>
              <a:rPr lang="en-US" b="1" dirty="0" smtClean="0"/>
              <a:t> </a:t>
            </a:r>
            <a:r>
              <a:rPr lang="en-US" b="1" dirty="0"/>
              <a:t>Heat Transfer</a:t>
            </a:r>
          </a:p>
          <a:p>
            <a:pPr marL="0" indent="0">
              <a:buNone/>
            </a:pPr>
            <a:r>
              <a:rPr lang="en-US" b="1" dirty="0" smtClean="0"/>
              <a:t> 	Dynamics</a:t>
            </a:r>
            <a:r>
              <a:rPr lang="en-US" dirty="0"/>
              <a:t>: Influenced by solar gain and indoor-outdoor temperature differences.</a:t>
            </a:r>
          </a:p>
          <a:p>
            <a:pPr marL="0" indent="0">
              <a:buNone/>
            </a:pPr>
            <a:r>
              <a:rPr lang="en-US" b="1" dirty="0" smtClean="0"/>
              <a:t>	Key </a:t>
            </a:r>
            <a:r>
              <a:rPr lang="en-US" b="1" dirty="0"/>
              <a:t>Characteristics</a:t>
            </a:r>
            <a:r>
              <a:rPr lang="en-US" dirty="0"/>
              <a:t>: Thermal resistance (U-factor/R-value), air permeability, thermal </a:t>
            </a:r>
            <a:r>
              <a:rPr lang="en-US" dirty="0" smtClean="0"/>
              <a:t>	mass</a:t>
            </a:r>
            <a:r>
              <a:rPr lang="en-US" dirty="0"/>
              <a:t>, and exterior surface condition.</a:t>
            </a:r>
          </a:p>
          <a:p>
            <a:r>
              <a:rPr lang="en-US" b="1" dirty="0" smtClean="0"/>
              <a:t>U-Factor </a:t>
            </a:r>
            <a:r>
              <a:rPr lang="en-US" b="1" dirty="0"/>
              <a:t>and R-Value</a:t>
            </a:r>
          </a:p>
          <a:p>
            <a:pPr marL="0" indent="0">
              <a:buNone/>
            </a:pPr>
            <a:r>
              <a:rPr lang="en-US" b="1" dirty="0" smtClean="0"/>
              <a:t>	U-Factor</a:t>
            </a:r>
            <a:r>
              <a:rPr lang="en-US" dirty="0"/>
              <a:t>: Measures heat flow; calculated from temperature differences.</a:t>
            </a:r>
          </a:p>
          <a:p>
            <a:pPr marL="457200" lvl="1" indent="0">
              <a:buNone/>
            </a:pPr>
            <a:r>
              <a:rPr lang="en-US" b="1" dirty="0"/>
              <a:t>R-Value</a:t>
            </a:r>
            <a:r>
              <a:rPr lang="en-US" dirty="0"/>
              <a:t>: Indicates thermal resistance; higher values mean better insulation but do not account for air leakage.</a:t>
            </a:r>
          </a:p>
          <a:p>
            <a:endParaRPr lang="en-US" dirty="0"/>
          </a:p>
        </p:txBody>
      </p:sp>
    </p:spTree>
    <p:extLst>
      <p:ext uri="{BB962C8B-B14F-4D97-AF65-F5344CB8AC3E}">
        <p14:creationId xmlns:p14="http://schemas.microsoft.com/office/powerpoint/2010/main" val="15481501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9240" y="838200"/>
            <a:ext cx="10881360" cy="6019800"/>
          </a:xfrm>
        </p:spPr>
        <p:txBody>
          <a:bodyPr>
            <a:normAutofit fontScale="85000" lnSpcReduction="20000"/>
          </a:bodyPr>
          <a:lstStyle/>
          <a:p>
            <a:r>
              <a:rPr lang="en-US" b="1" dirty="0"/>
              <a:t>Thermal Mass and Heat Capacity</a:t>
            </a:r>
          </a:p>
          <a:p>
            <a:pPr marL="0" indent="0">
              <a:buNone/>
            </a:pPr>
            <a:r>
              <a:rPr lang="en-US" b="1" dirty="0"/>
              <a:t>	</a:t>
            </a:r>
            <a:r>
              <a:rPr lang="en-US" b="1" dirty="0" smtClean="0"/>
              <a:t>Benefits</a:t>
            </a:r>
            <a:r>
              <a:rPr lang="en-US" dirty="0"/>
              <a:t>: Higher thermal mass moderates heat transfer; useful in passive solar design.</a:t>
            </a:r>
          </a:p>
          <a:p>
            <a:pPr marL="0" indent="0">
              <a:buNone/>
            </a:pPr>
            <a:r>
              <a:rPr lang="en-US" b="1" dirty="0" smtClean="0"/>
              <a:t>	Heat </a:t>
            </a:r>
            <a:r>
              <a:rPr lang="en-US" b="1" dirty="0"/>
              <a:t>Capacity</a:t>
            </a:r>
            <a:r>
              <a:rPr lang="en-US" dirty="0"/>
              <a:t>: Measures heat required to change material temperature, relevant for thermal </a:t>
            </a:r>
            <a:r>
              <a:rPr lang="en-US" dirty="0" smtClean="0"/>
              <a:t>performance.</a:t>
            </a:r>
            <a:endParaRPr lang="en-US" b="1" dirty="0" smtClean="0"/>
          </a:p>
          <a:p>
            <a:r>
              <a:rPr lang="en-US" b="1" dirty="0" smtClean="0"/>
              <a:t> </a:t>
            </a:r>
            <a:r>
              <a:rPr lang="en-US" b="1" dirty="0"/>
              <a:t>Cool Roof Systems</a:t>
            </a:r>
          </a:p>
          <a:p>
            <a:pPr marL="0" indent="0">
              <a:buNone/>
            </a:pPr>
            <a:r>
              <a:rPr lang="en-US" b="1" dirty="0" smtClean="0"/>
              <a:t>	Functionality</a:t>
            </a:r>
            <a:r>
              <a:rPr lang="en-US" dirty="0"/>
              <a:t>: Minimize heat absorption through high solar reflectance, reducing cooling needs and </a:t>
            </a:r>
            <a:r>
              <a:rPr lang="en-US" dirty="0" smtClean="0"/>
              <a:t>	extending </a:t>
            </a:r>
            <a:r>
              <a:rPr lang="en-US" dirty="0"/>
              <a:t>lifespan.</a:t>
            </a:r>
          </a:p>
          <a:p>
            <a:pPr marL="0" indent="0">
              <a:buNone/>
            </a:pPr>
            <a:r>
              <a:rPr lang="en-US" b="1" dirty="0" smtClean="0"/>
              <a:t>	Benefits</a:t>
            </a:r>
            <a:r>
              <a:rPr lang="en-US" dirty="0"/>
              <a:t>: Alleviate urban heat island effects.</a:t>
            </a:r>
          </a:p>
          <a:p>
            <a:r>
              <a:rPr lang="en-US" b="1" dirty="0" smtClean="0"/>
              <a:t> </a:t>
            </a:r>
            <a:r>
              <a:rPr lang="en-US" b="1" dirty="0"/>
              <a:t>Indoor Air Quality and Moisture</a:t>
            </a:r>
          </a:p>
          <a:p>
            <a:pPr marL="0" indent="0">
              <a:buNone/>
            </a:pPr>
            <a:r>
              <a:rPr lang="en-US" b="1" dirty="0" smtClean="0"/>
              <a:t>	Moisture </a:t>
            </a:r>
            <a:r>
              <a:rPr lang="en-US" b="1" dirty="0"/>
              <a:t>Control</a:t>
            </a:r>
            <a:r>
              <a:rPr lang="en-US" dirty="0"/>
              <a:t>: Essential for preventing mold; requires proper vapor barriers and ventilation.</a:t>
            </a:r>
          </a:p>
          <a:p>
            <a:pPr marL="0" indent="0">
              <a:buNone/>
            </a:pPr>
            <a:r>
              <a:rPr lang="en-US" b="1" dirty="0" smtClean="0"/>
              <a:t>	Air </a:t>
            </a:r>
            <a:r>
              <a:rPr lang="en-US" b="1" dirty="0"/>
              <a:t>Infiltration</a:t>
            </a:r>
            <a:r>
              <a:rPr lang="en-US" dirty="0"/>
              <a:t>: Controlling air leaks is vital for energy efficiency.</a:t>
            </a:r>
          </a:p>
          <a:p>
            <a:pPr marL="0" indent="0">
              <a:buNone/>
            </a:pPr>
            <a:r>
              <a:rPr lang="en-US" b="1" dirty="0"/>
              <a:t>	</a:t>
            </a:r>
            <a:r>
              <a:rPr lang="en-US" b="1" dirty="0" smtClean="0"/>
              <a:t>Recommendations </a:t>
            </a:r>
            <a:r>
              <a:rPr lang="en-US" b="1" dirty="0"/>
              <a:t>for Insulation</a:t>
            </a:r>
          </a:p>
          <a:p>
            <a:pPr marL="0" indent="0">
              <a:buNone/>
            </a:pPr>
            <a:r>
              <a:rPr lang="en-US" b="1" dirty="0" smtClean="0"/>
              <a:t>	Wall </a:t>
            </a:r>
            <a:r>
              <a:rPr lang="en-US" b="1" dirty="0"/>
              <a:t>Insulation</a:t>
            </a:r>
            <a:r>
              <a:rPr lang="en-US" dirty="0"/>
              <a:t>: Minimum R-13 for framed walls; R-15.2 for cold climates.</a:t>
            </a:r>
          </a:p>
          <a:p>
            <a:pPr marL="0" indent="0">
              <a:buNone/>
            </a:pPr>
            <a:r>
              <a:rPr lang="en-US" b="1" dirty="0" smtClean="0"/>
              <a:t>	Roof </a:t>
            </a:r>
            <a:r>
              <a:rPr lang="en-US" b="1" dirty="0"/>
              <a:t>Insulation</a:t>
            </a:r>
            <a:r>
              <a:rPr lang="en-US" dirty="0"/>
              <a:t>: R-20 above structural decks; R-38 for attics; R-60 for cold/humid climates.</a:t>
            </a:r>
          </a:p>
          <a:p>
            <a:r>
              <a:rPr lang="en-US" b="1" dirty="0" smtClean="0"/>
              <a:t>Cool </a:t>
            </a:r>
            <a:r>
              <a:rPr lang="en-US" b="1" dirty="0"/>
              <a:t>Roofs</a:t>
            </a:r>
          </a:p>
          <a:p>
            <a:pPr marL="0" indent="0">
              <a:buNone/>
            </a:pPr>
            <a:r>
              <a:rPr lang="en-US" b="1" dirty="0" smtClean="0"/>
              <a:t>	Description</a:t>
            </a:r>
            <a:r>
              <a:rPr lang="en-US" dirty="0"/>
              <a:t>: Use high reflectance materials to reduce heat absorption.</a:t>
            </a:r>
          </a:p>
          <a:p>
            <a:pPr marL="0" indent="0">
              <a:buNone/>
            </a:pPr>
            <a:r>
              <a:rPr lang="en-US" b="1" dirty="0" smtClean="0"/>
              <a:t>	Design </a:t>
            </a:r>
            <a:r>
              <a:rPr lang="en-US" b="1" dirty="0"/>
              <a:t>Implications</a:t>
            </a:r>
            <a:r>
              <a:rPr lang="en-US" dirty="0"/>
              <a:t>: Lower cooling requirements and enable natural ventilation.</a:t>
            </a:r>
          </a:p>
          <a:p>
            <a:r>
              <a:rPr lang="en-US" b="1" dirty="0" smtClean="0"/>
              <a:t> </a:t>
            </a:r>
            <a:r>
              <a:rPr lang="en-US" b="1" dirty="0"/>
              <a:t>Maintenance</a:t>
            </a:r>
          </a:p>
          <a:p>
            <a:pPr marL="0" indent="0">
              <a:buNone/>
            </a:pPr>
            <a:r>
              <a:rPr lang="en-US" b="1" dirty="0" smtClean="0"/>
              <a:t>	Regular </a:t>
            </a:r>
            <a:r>
              <a:rPr lang="en-US" b="1" dirty="0"/>
              <a:t>Checks</a:t>
            </a:r>
            <a:r>
              <a:rPr lang="en-US" dirty="0"/>
              <a:t>: Inspect roof membranes and drainage to prevent moisture issues.</a:t>
            </a:r>
          </a:p>
          <a:p>
            <a:pPr marL="457200" lvl="1" indent="0">
              <a:buNone/>
            </a:pPr>
            <a:r>
              <a:rPr lang="en-US" b="1" dirty="0"/>
              <a:t>Material Choices</a:t>
            </a:r>
            <a:r>
              <a:rPr lang="en-US" dirty="0"/>
              <a:t>: Use recycled materials with low VOCs for better environmental impact.</a:t>
            </a:r>
          </a:p>
          <a:p>
            <a:endParaRPr lang="en-US" dirty="0"/>
          </a:p>
        </p:txBody>
      </p:sp>
      <p:sp>
        <p:nvSpPr>
          <p:cNvPr id="4" name="Title 1"/>
          <p:cNvSpPr>
            <a:spLocks noGrp="1"/>
          </p:cNvSpPr>
          <p:nvPr>
            <p:ph type="title"/>
          </p:nvPr>
        </p:nvSpPr>
        <p:spPr>
          <a:xfrm>
            <a:off x="1676401" y="164846"/>
            <a:ext cx="10515600" cy="595090"/>
          </a:xfrm>
        </p:spPr>
        <p:txBody>
          <a:bodyPr>
            <a:normAutofit fontScale="90000"/>
          </a:bodyPr>
          <a:lstStyle/>
          <a:p>
            <a:r>
              <a:rPr lang="en-US" b="1" dirty="0"/>
              <a:t>Energy Efficiency Guidelines for Building Envelopes</a:t>
            </a:r>
            <a:br>
              <a:rPr lang="en-US" b="1" dirty="0"/>
            </a:br>
            <a:endParaRPr lang="en-US" dirty="0"/>
          </a:p>
        </p:txBody>
      </p:sp>
    </p:spTree>
    <p:extLst>
      <p:ext uri="{BB962C8B-B14F-4D97-AF65-F5344CB8AC3E}">
        <p14:creationId xmlns:p14="http://schemas.microsoft.com/office/powerpoint/2010/main" val="1823235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2680" y="1203961"/>
            <a:ext cx="9601200" cy="5654040"/>
          </a:xfrm>
        </p:spPr>
        <p:txBody>
          <a:bodyPr>
            <a:normAutofit lnSpcReduction="10000"/>
          </a:bodyPr>
          <a:lstStyle/>
          <a:p>
            <a:pPr defTabSz="914400" eaLnBrk="0" fontAlgn="base" hangingPunct="0">
              <a:spcBef>
                <a:spcPct val="0"/>
              </a:spcBef>
              <a:spcAft>
                <a:spcPct val="0"/>
              </a:spcAft>
              <a:buClr>
                <a:schemeClr val="accent1">
                  <a:lumMod val="75000"/>
                </a:schemeClr>
              </a:buClr>
              <a:buFont typeface="Wingdings" pitchFamily="2" charset="2"/>
              <a:buChar char="Ø"/>
            </a:pPr>
            <a:r>
              <a:rPr lang="en-US" altLang="en-US" dirty="0" smtClean="0"/>
              <a:t>The </a:t>
            </a:r>
            <a:r>
              <a:rPr lang="en-US" dirty="0"/>
              <a:t>residential buildings alone account for 22.2 % of final energy consumption and 24.87 million Tons of GHG emissions</a:t>
            </a:r>
            <a:r>
              <a:rPr lang="en-US" dirty="0" smtClean="0"/>
              <a:t>.</a:t>
            </a:r>
          </a:p>
          <a:p>
            <a:pPr defTabSz="914400" eaLnBrk="0" fontAlgn="base" hangingPunct="0">
              <a:spcBef>
                <a:spcPct val="0"/>
              </a:spcBef>
              <a:spcAft>
                <a:spcPct val="0"/>
              </a:spcAft>
              <a:buClr>
                <a:schemeClr val="accent1">
                  <a:lumMod val="75000"/>
                </a:schemeClr>
              </a:buClr>
              <a:buFont typeface="Wingdings" pitchFamily="2" charset="2"/>
              <a:buChar char="Ø"/>
            </a:pPr>
            <a:endParaRPr lang="en-US" dirty="0"/>
          </a:p>
          <a:p>
            <a:pPr defTabSz="914400" eaLnBrk="0" fontAlgn="base" hangingPunct="0">
              <a:spcBef>
                <a:spcPct val="0"/>
              </a:spcBef>
              <a:spcAft>
                <a:spcPct val="0"/>
              </a:spcAft>
              <a:buClr>
                <a:schemeClr val="accent1">
                  <a:lumMod val="75000"/>
                </a:schemeClr>
              </a:buClr>
              <a:buFont typeface="Wingdings" pitchFamily="2" charset="2"/>
              <a:buChar char="Ø"/>
            </a:pPr>
            <a:r>
              <a:rPr lang="en-US" dirty="0"/>
              <a:t>This policy sets the target of saving 2.2 MTOE of energy in the building sector </a:t>
            </a:r>
            <a:r>
              <a:rPr lang="en-US" dirty="0" smtClean="0"/>
              <a:t> </a:t>
            </a:r>
            <a:r>
              <a:rPr lang="en-US" dirty="0"/>
              <a:t>which will result in emission reduction of 8.29 MTCo2 by </a:t>
            </a:r>
            <a:r>
              <a:rPr lang="en-US" dirty="0" smtClean="0"/>
              <a:t>2030 by:</a:t>
            </a:r>
            <a:endParaRPr lang="en-US" dirty="0"/>
          </a:p>
          <a:p>
            <a:pPr>
              <a:buClr>
                <a:schemeClr val="accent1">
                  <a:lumMod val="75000"/>
                </a:schemeClr>
              </a:buClr>
              <a:buFont typeface="Wingdings" pitchFamily="2" charset="2"/>
              <a:buChar char="ü"/>
            </a:pPr>
            <a:r>
              <a:rPr lang="en-US" dirty="0"/>
              <a:t>In new buildings, mandatory compliance of Energy Conservation Building Codes (ECBC) by end of 2024. </a:t>
            </a:r>
          </a:p>
          <a:p>
            <a:pPr>
              <a:buClr>
                <a:schemeClr val="accent1">
                  <a:lumMod val="75000"/>
                </a:schemeClr>
              </a:buClr>
              <a:buFont typeface="Wingdings" pitchFamily="2" charset="2"/>
              <a:buChar char="ü"/>
            </a:pPr>
            <a:r>
              <a:rPr lang="en-US" dirty="0" smtClean="0"/>
              <a:t> </a:t>
            </a:r>
            <a:r>
              <a:rPr lang="en-US" dirty="0"/>
              <a:t>In old buildings, mandatory energy audits of designated consumers with five-year energy saving plan by 2025. </a:t>
            </a:r>
          </a:p>
          <a:p>
            <a:pPr>
              <a:buClr>
                <a:schemeClr val="accent1">
                  <a:lumMod val="75000"/>
                </a:schemeClr>
              </a:buClr>
              <a:buFont typeface="Wingdings" pitchFamily="2" charset="2"/>
              <a:buChar char="ü"/>
            </a:pPr>
            <a:r>
              <a:rPr lang="en-US" dirty="0" smtClean="0"/>
              <a:t>Compliance </a:t>
            </a:r>
            <a:r>
              <a:rPr lang="en-US" dirty="0"/>
              <a:t>of minimum energy performance standards and </a:t>
            </a:r>
            <a:r>
              <a:rPr lang="en-US" dirty="0" smtClean="0"/>
              <a:t>labeling </a:t>
            </a:r>
            <a:r>
              <a:rPr lang="en-US" dirty="0"/>
              <a:t>regimes for electric &amp; gas appliances, and equipment by July 2023. </a:t>
            </a:r>
          </a:p>
          <a:p>
            <a:pPr>
              <a:buClr>
                <a:schemeClr val="accent1">
                  <a:lumMod val="75000"/>
                </a:schemeClr>
              </a:buClr>
              <a:buFont typeface="Wingdings" pitchFamily="2" charset="2"/>
              <a:buChar char="ü"/>
            </a:pPr>
            <a:r>
              <a:rPr lang="en-US" dirty="0" smtClean="0"/>
              <a:t>PPRA </a:t>
            </a:r>
            <a:r>
              <a:rPr lang="en-US" dirty="0"/>
              <a:t>shall issue public procurement guidelines ensuring procurement of Pakistan energy label appliances in the country. </a:t>
            </a:r>
          </a:p>
          <a:p>
            <a:pPr>
              <a:buClr>
                <a:schemeClr val="accent1">
                  <a:lumMod val="75000"/>
                </a:schemeClr>
              </a:buClr>
              <a:buFont typeface="Wingdings" pitchFamily="2" charset="2"/>
              <a:buChar char="ü"/>
            </a:pPr>
            <a:r>
              <a:rPr lang="en-US" dirty="0" smtClean="0"/>
              <a:t> </a:t>
            </a:r>
            <a:r>
              <a:rPr lang="en-US" dirty="0"/>
              <a:t>Annual market survey for energy efficient appliances and equipment. </a:t>
            </a:r>
          </a:p>
          <a:p>
            <a:pPr>
              <a:buClr>
                <a:schemeClr val="accent1">
                  <a:lumMod val="75000"/>
                </a:schemeClr>
              </a:buClr>
              <a:buFont typeface="Wingdings" pitchFamily="2" charset="2"/>
              <a:buChar char="ü"/>
            </a:pPr>
            <a:r>
              <a:rPr lang="en-US" dirty="0" smtClean="0"/>
              <a:t> </a:t>
            </a:r>
            <a:r>
              <a:rPr lang="en-US" dirty="0"/>
              <a:t>Mandatory energy audits pre- and post-</a:t>
            </a:r>
            <a:r>
              <a:rPr lang="en-US" dirty="0" err="1"/>
              <a:t>solarization</a:t>
            </a:r>
            <a:r>
              <a:rPr lang="en-US" dirty="0"/>
              <a:t> initiative in the public buildings. </a:t>
            </a:r>
          </a:p>
          <a:p>
            <a:pPr>
              <a:buClr>
                <a:schemeClr val="accent1">
                  <a:lumMod val="75000"/>
                </a:schemeClr>
              </a:buClr>
              <a:buFont typeface="Wingdings" pitchFamily="2" charset="2"/>
              <a:buChar char="ü"/>
            </a:pPr>
            <a:r>
              <a:rPr lang="en-US" dirty="0" smtClean="0"/>
              <a:t>In </a:t>
            </a:r>
            <a:r>
              <a:rPr lang="en-US" dirty="0"/>
              <a:t>collaboration with Provincial Designated </a:t>
            </a:r>
            <a:r>
              <a:rPr lang="en-US" dirty="0" smtClean="0"/>
              <a:t>Agencies (PDA), </a:t>
            </a:r>
            <a:r>
              <a:rPr lang="en-US" dirty="0"/>
              <a:t>deployment of solar or other distributed energy resources. </a:t>
            </a:r>
          </a:p>
        </p:txBody>
      </p:sp>
      <p:sp>
        <p:nvSpPr>
          <p:cNvPr id="4" name="Title 1"/>
          <p:cNvSpPr>
            <a:spLocks noGrp="1"/>
          </p:cNvSpPr>
          <p:nvPr>
            <p:ph type="title"/>
          </p:nvPr>
        </p:nvSpPr>
        <p:spPr>
          <a:xfrm>
            <a:off x="2516725" y="182150"/>
            <a:ext cx="8911687" cy="1280890"/>
          </a:xfrm>
        </p:spPr>
        <p:txBody>
          <a:bodyPr>
            <a:normAutofit fontScale="90000"/>
          </a:bodyPr>
          <a:lstStyle/>
          <a:p>
            <a:pPr algn="ctr"/>
            <a:r>
              <a:rPr lang="en-US" b="1" dirty="0" smtClean="0"/>
              <a:t>Goals &amp; Objectives of NEECA policy 2023 in Building Sector</a:t>
            </a:r>
            <a:br>
              <a:rPr lang="en-US" b="1" dirty="0" smtClean="0"/>
            </a:br>
            <a:endParaRPr lang="en-US" b="1" dirty="0"/>
          </a:p>
        </p:txBody>
      </p:sp>
    </p:spTree>
    <p:extLst>
      <p:ext uri="{BB962C8B-B14F-4D97-AF65-F5344CB8AC3E}">
        <p14:creationId xmlns:p14="http://schemas.microsoft.com/office/powerpoint/2010/main" val="38849259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1420" y="243110"/>
            <a:ext cx="9779431" cy="578300"/>
          </a:xfrm>
        </p:spPr>
        <p:txBody>
          <a:bodyPr>
            <a:normAutofit fontScale="90000"/>
          </a:bodyPr>
          <a:lstStyle/>
          <a:p>
            <a:r>
              <a:rPr lang="en-US" sz="2800" b="1" dirty="0"/>
              <a:t>Heating, Ventilation, and Air Conditioning (HVAC)</a:t>
            </a:r>
            <a:r>
              <a:rPr lang="en-US" sz="2800" b="1" dirty="0" smtClean="0"/>
              <a:t>-ECBC </a:t>
            </a:r>
            <a:r>
              <a:rPr lang="en-US" sz="2800" b="1" dirty="0"/>
              <a:t>2023</a:t>
            </a:r>
            <a:br>
              <a:rPr lang="en-US" sz="2800" b="1" dirty="0"/>
            </a:br>
            <a:endParaRPr lang="en-US" sz="2800" b="1" dirty="0"/>
          </a:p>
        </p:txBody>
      </p:sp>
      <p:sp>
        <p:nvSpPr>
          <p:cNvPr id="3" name="Content Placeholder 2"/>
          <p:cNvSpPr>
            <a:spLocks noGrp="1"/>
          </p:cNvSpPr>
          <p:nvPr>
            <p:ph idx="1"/>
          </p:nvPr>
        </p:nvSpPr>
        <p:spPr>
          <a:xfrm>
            <a:off x="1935480" y="929640"/>
            <a:ext cx="10149840" cy="5745480"/>
          </a:xfrm>
        </p:spPr>
        <p:txBody>
          <a:bodyPr>
            <a:normAutofit/>
          </a:bodyPr>
          <a:lstStyle/>
          <a:p>
            <a:r>
              <a:rPr lang="en-US" b="1" dirty="0"/>
              <a:t>Purpose:</a:t>
            </a:r>
            <a:r>
              <a:rPr lang="en-US" dirty="0"/>
              <a:t> Enhance energy efficiency in heating, ventilation, and air conditioning systems to reduce energy consumption and costs while improving indoor air quality and occupant comfort.</a:t>
            </a:r>
          </a:p>
          <a:p>
            <a:r>
              <a:rPr lang="en-US" b="1" dirty="0"/>
              <a:t>Key Components:</a:t>
            </a:r>
            <a:endParaRPr lang="en-US" dirty="0"/>
          </a:p>
          <a:p>
            <a:r>
              <a:rPr lang="en-US" b="1" dirty="0"/>
              <a:t>Heating:</a:t>
            </a:r>
            <a:r>
              <a:rPr lang="en-US" dirty="0"/>
              <a:t> Minimum efficiency standards for equipment (e.g., SEER, EER, AFUE).</a:t>
            </a:r>
          </a:p>
          <a:p>
            <a:r>
              <a:rPr lang="en-US" b="1" dirty="0"/>
              <a:t>Ventilation:</a:t>
            </a:r>
            <a:r>
              <a:rPr lang="en-US" dirty="0"/>
              <a:t> Requirements for fresh air intake, demand-controlled ventilation, and maintaining indoor air quality.</a:t>
            </a:r>
          </a:p>
          <a:p>
            <a:r>
              <a:rPr lang="en-US" b="1" dirty="0"/>
              <a:t>Air Conditioning:</a:t>
            </a:r>
            <a:r>
              <a:rPr lang="en-US" dirty="0"/>
              <a:t> Efficiency ratings and performance criteria.</a:t>
            </a:r>
          </a:p>
          <a:p>
            <a:r>
              <a:rPr lang="en-US" b="1" dirty="0"/>
              <a:t>Renewable Energy Integration:</a:t>
            </a:r>
            <a:r>
              <a:rPr lang="en-US" dirty="0"/>
              <a:t> Encourages the use of solar and geothermal systems, with potential incentives for adoption.</a:t>
            </a:r>
          </a:p>
          <a:p>
            <a:r>
              <a:rPr lang="en-US" b="1" dirty="0"/>
              <a:t>Compliance Requirements:</a:t>
            </a:r>
            <a:r>
              <a:rPr lang="en-US" dirty="0"/>
              <a:t> Documentation for system design, performance data submission, and ongoing energy monitoring to ensure adherence to code.</a:t>
            </a:r>
          </a:p>
          <a:p>
            <a:r>
              <a:rPr lang="en-US" b="1" dirty="0"/>
              <a:t>Future Trends:</a:t>
            </a:r>
            <a:r>
              <a:rPr lang="en-US" dirty="0"/>
              <a:t> Adoption of smart technologies and energy recovery systems for enhanced efficiency.</a:t>
            </a:r>
          </a:p>
          <a:p>
            <a:endParaRPr lang="en-US" dirty="0"/>
          </a:p>
        </p:txBody>
      </p:sp>
    </p:spTree>
    <p:extLst>
      <p:ext uri="{BB962C8B-B14F-4D97-AF65-F5344CB8AC3E}">
        <p14:creationId xmlns:p14="http://schemas.microsoft.com/office/powerpoint/2010/main" val="6138907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8125" y="304070"/>
            <a:ext cx="8911687" cy="686530"/>
          </a:xfrm>
        </p:spPr>
        <p:txBody>
          <a:bodyPr/>
          <a:lstStyle/>
          <a:p>
            <a:r>
              <a:rPr lang="en-US" b="1" dirty="0"/>
              <a:t>Service Water Heating - </a:t>
            </a:r>
            <a:r>
              <a:rPr lang="en-US" b="1" dirty="0" smtClean="0"/>
              <a:t>ECBC </a:t>
            </a:r>
            <a:r>
              <a:rPr lang="en-US" b="1" dirty="0"/>
              <a:t>2023</a:t>
            </a:r>
          </a:p>
        </p:txBody>
      </p:sp>
      <p:sp>
        <p:nvSpPr>
          <p:cNvPr id="3" name="Content Placeholder 2"/>
          <p:cNvSpPr>
            <a:spLocks noGrp="1"/>
          </p:cNvSpPr>
          <p:nvPr>
            <p:ph idx="1"/>
          </p:nvPr>
        </p:nvSpPr>
        <p:spPr>
          <a:xfrm>
            <a:off x="1996440" y="1097280"/>
            <a:ext cx="10012680" cy="5654040"/>
          </a:xfrm>
        </p:spPr>
        <p:txBody>
          <a:bodyPr>
            <a:normAutofit fontScale="92500" lnSpcReduction="20000"/>
          </a:bodyPr>
          <a:lstStyle/>
          <a:p>
            <a:r>
              <a:rPr lang="en-US" b="1" dirty="0"/>
              <a:t>Introduction:</a:t>
            </a:r>
            <a:endParaRPr lang="en-US" dirty="0"/>
          </a:p>
          <a:p>
            <a:pPr marL="0" indent="0">
              <a:buNone/>
            </a:pPr>
            <a:r>
              <a:rPr lang="en-US" dirty="0" smtClean="0"/>
              <a:t>	Promotes </a:t>
            </a:r>
            <a:r>
              <a:rPr lang="en-US" dirty="0"/>
              <a:t>energy efficiency in water heating for bathing, cleaning, cooking, and laundry.</a:t>
            </a:r>
          </a:p>
          <a:p>
            <a:pPr marL="0" indent="0">
              <a:buNone/>
            </a:pPr>
            <a:r>
              <a:rPr lang="en-US" dirty="0" smtClean="0"/>
              <a:t>	Aims </a:t>
            </a:r>
            <a:r>
              <a:rPr lang="en-US" dirty="0"/>
              <a:t>to reduce energy consumption, utility bills, and carbon footprint.</a:t>
            </a:r>
          </a:p>
          <a:p>
            <a:r>
              <a:rPr lang="en-US" b="1" dirty="0"/>
              <a:t>Mandatory Requirements:</a:t>
            </a:r>
            <a:endParaRPr lang="en-US" dirty="0"/>
          </a:p>
          <a:p>
            <a:pPr marL="0" indent="0">
              <a:buNone/>
            </a:pPr>
            <a:r>
              <a:rPr lang="en-US" b="1" dirty="0" smtClean="0"/>
              <a:t>	Piping </a:t>
            </a:r>
            <a:r>
              <a:rPr lang="en-US" b="1" dirty="0"/>
              <a:t>Insulation:</a:t>
            </a:r>
            <a:r>
              <a:rPr lang="en-US" dirty="0"/>
              <a:t> Must meet standards in Table 5.1 (Chapter 5).</a:t>
            </a:r>
          </a:p>
          <a:p>
            <a:r>
              <a:rPr lang="en-US" b="1" dirty="0"/>
              <a:t>Swimming Pools:</a:t>
            </a:r>
            <a:endParaRPr lang="en-US" dirty="0"/>
          </a:p>
          <a:p>
            <a:pPr marL="457200" lvl="1" indent="0">
              <a:buNone/>
            </a:pPr>
            <a:r>
              <a:rPr lang="en-US" dirty="0" smtClean="0"/>
              <a:t>	Heated </a:t>
            </a:r>
            <a:r>
              <a:rPr lang="en-US" dirty="0"/>
              <a:t>pools over 90°F require vapor-retardant covers (R-12 insulation).</a:t>
            </a:r>
          </a:p>
          <a:p>
            <a:pPr marL="457200" lvl="1" indent="0">
              <a:buNone/>
            </a:pPr>
            <a:r>
              <a:rPr lang="en-US" dirty="0" smtClean="0"/>
              <a:t>	Exceptions </a:t>
            </a:r>
            <a:r>
              <a:rPr lang="en-US" dirty="0"/>
              <a:t>for pools using over 60% solar or recovered energy.</a:t>
            </a:r>
          </a:p>
          <a:p>
            <a:pPr marL="914400" lvl="2" indent="0">
              <a:buNone/>
            </a:pPr>
            <a:r>
              <a:rPr lang="en-US" dirty="0"/>
              <a:t>Pool heaters must have accessible on-off switches; gas heaters cannot have continuously burning lights.</a:t>
            </a:r>
          </a:p>
          <a:p>
            <a:r>
              <a:rPr lang="en-US" b="1" dirty="0"/>
              <a:t>Volunteer Adoption:</a:t>
            </a:r>
            <a:endParaRPr lang="en-US" dirty="0"/>
          </a:p>
          <a:p>
            <a:pPr marL="0" indent="0">
              <a:buNone/>
            </a:pPr>
            <a:r>
              <a:rPr lang="en-US" dirty="0" smtClean="0"/>
              <a:t>	Encourage </a:t>
            </a:r>
            <a:r>
              <a:rPr lang="en-US" dirty="0"/>
              <a:t>solar/renewable energy in centralized systems.</a:t>
            </a:r>
          </a:p>
          <a:p>
            <a:pPr marL="0" indent="0">
              <a:buNone/>
            </a:pPr>
            <a:r>
              <a:rPr lang="en-US" dirty="0" smtClean="0"/>
              <a:t>	Buildings </a:t>
            </a:r>
            <a:r>
              <a:rPr lang="en-US" dirty="0"/>
              <a:t>over 420 m² should use solar for at least 20% of heating capacity.</a:t>
            </a:r>
          </a:p>
          <a:p>
            <a:r>
              <a:rPr lang="en-US" b="1" dirty="0"/>
              <a:t>Code Implementation:</a:t>
            </a:r>
            <a:endParaRPr lang="en-US" dirty="0"/>
          </a:p>
          <a:p>
            <a:pPr marL="0" indent="0">
              <a:buNone/>
            </a:pPr>
            <a:r>
              <a:rPr lang="en-US" dirty="0" smtClean="0"/>
              <a:t>	Competent </a:t>
            </a:r>
            <a:r>
              <a:rPr lang="en-US" dirty="0"/>
              <a:t>Authority to establish testing labs for insulation compliance.</a:t>
            </a:r>
          </a:p>
          <a:p>
            <a:pPr marL="457200" lvl="1" indent="0">
              <a:buNone/>
            </a:pPr>
            <a:r>
              <a:rPr lang="en-US" dirty="0"/>
              <a:t>Training for lab personnel as per code.</a:t>
            </a:r>
          </a:p>
          <a:p>
            <a:r>
              <a:rPr lang="en-US" b="1" dirty="0"/>
              <a:t>Data Collection:</a:t>
            </a:r>
            <a:endParaRPr lang="en-US" dirty="0"/>
          </a:p>
          <a:p>
            <a:pPr marL="0" indent="0">
              <a:buNone/>
            </a:pPr>
            <a:r>
              <a:rPr lang="en-US" dirty="0" smtClean="0"/>
              <a:t>	Monitor </a:t>
            </a:r>
            <a:r>
              <a:rPr lang="en-US" dirty="0"/>
              <a:t>energy conservation through data collection for code updates</a:t>
            </a:r>
          </a:p>
          <a:p>
            <a:endParaRPr lang="en-US" dirty="0"/>
          </a:p>
        </p:txBody>
      </p:sp>
    </p:spTree>
    <p:extLst>
      <p:ext uri="{BB962C8B-B14F-4D97-AF65-F5344CB8AC3E}">
        <p14:creationId xmlns:p14="http://schemas.microsoft.com/office/powerpoint/2010/main" val="31904922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3590"/>
            <a:ext cx="10393681" cy="686530"/>
          </a:xfrm>
        </p:spPr>
        <p:txBody>
          <a:bodyPr/>
          <a:lstStyle/>
          <a:p>
            <a:r>
              <a:rPr lang="en-US" b="1" dirty="0" smtClean="0"/>
              <a:t>The </a:t>
            </a:r>
            <a:r>
              <a:rPr lang="en-US" b="1" dirty="0"/>
              <a:t>Lighting Chapter of the </a:t>
            </a:r>
            <a:r>
              <a:rPr lang="en-US" b="1" dirty="0" smtClean="0"/>
              <a:t>ECBC 2023</a:t>
            </a:r>
            <a:endParaRPr lang="en-US" b="1" dirty="0"/>
          </a:p>
        </p:txBody>
      </p:sp>
      <p:sp>
        <p:nvSpPr>
          <p:cNvPr id="3" name="Content Placeholder 2"/>
          <p:cNvSpPr>
            <a:spLocks noGrp="1"/>
          </p:cNvSpPr>
          <p:nvPr>
            <p:ph idx="1"/>
          </p:nvPr>
        </p:nvSpPr>
        <p:spPr>
          <a:xfrm>
            <a:off x="2087880" y="899160"/>
            <a:ext cx="9936480" cy="5958840"/>
          </a:xfrm>
        </p:spPr>
        <p:txBody>
          <a:bodyPr>
            <a:normAutofit fontScale="85000" lnSpcReduction="10000"/>
          </a:bodyPr>
          <a:lstStyle/>
          <a:p>
            <a:r>
              <a:rPr lang="en-US" b="1" dirty="0"/>
              <a:t>Objectives:</a:t>
            </a:r>
            <a:endParaRPr lang="en-US" dirty="0"/>
          </a:p>
          <a:p>
            <a:pPr marL="0" indent="0">
              <a:buNone/>
            </a:pPr>
            <a:r>
              <a:rPr lang="en-US" dirty="0" smtClean="0"/>
              <a:t>	Reduce </a:t>
            </a:r>
            <a:r>
              <a:rPr lang="en-US" dirty="0"/>
              <a:t>energy consumption and greenhouse gas emissions.</a:t>
            </a:r>
          </a:p>
          <a:p>
            <a:pPr marL="0" indent="0">
              <a:buNone/>
            </a:pPr>
            <a:r>
              <a:rPr lang="en-US" dirty="0" smtClean="0"/>
              <a:t>	Promote </a:t>
            </a:r>
            <a:r>
              <a:rPr lang="en-US" dirty="0"/>
              <a:t>sustainable practices.</a:t>
            </a:r>
          </a:p>
          <a:p>
            <a:r>
              <a:rPr lang="en-US" b="1" dirty="0"/>
              <a:t>Scope:</a:t>
            </a:r>
            <a:endParaRPr lang="en-US" dirty="0"/>
          </a:p>
          <a:p>
            <a:pPr marL="0" indent="0">
              <a:buNone/>
            </a:pPr>
            <a:r>
              <a:rPr lang="en-US" dirty="0" smtClean="0"/>
              <a:t>	Applies </a:t>
            </a:r>
            <a:r>
              <a:rPr lang="en-US" dirty="0"/>
              <a:t>to interior and exterior lighting; excludes emergency and self-sustained lighting.</a:t>
            </a:r>
          </a:p>
          <a:p>
            <a:r>
              <a:rPr lang="en-US" b="1" dirty="0"/>
              <a:t>Key Requirements:</a:t>
            </a:r>
            <a:endParaRPr lang="en-US" dirty="0"/>
          </a:p>
          <a:p>
            <a:r>
              <a:rPr lang="en-US" b="1" dirty="0"/>
              <a:t>Lighting Control:</a:t>
            </a:r>
            <a:endParaRPr lang="en-US" dirty="0"/>
          </a:p>
          <a:p>
            <a:pPr lvl="1">
              <a:buFont typeface="Wingdings" pitchFamily="2" charset="2"/>
              <a:buChar char="v"/>
            </a:pPr>
            <a:r>
              <a:rPr lang="en-US" dirty="0" smtClean="0"/>
              <a:t>Manual </a:t>
            </a:r>
            <a:r>
              <a:rPr lang="en-US" dirty="0"/>
              <a:t>controls for spaces ≤ 2,500 </a:t>
            </a:r>
            <a:r>
              <a:rPr lang="en-US" dirty="0" smtClean="0"/>
              <a:t>ft².                                  Automatic </a:t>
            </a:r>
            <a:r>
              <a:rPr lang="en-US" dirty="0"/>
              <a:t>daylight controls for ≥ 150W lighting.</a:t>
            </a:r>
          </a:p>
          <a:p>
            <a:pPr marL="457200" lvl="1" indent="0">
              <a:buNone/>
            </a:pPr>
            <a:r>
              <a:rPr lang="en-US" dirty="0" smtClean="0"/>
              <a:t>Automatic </a:t>
            </a:r>
            <a:r>
              <a:rPr lang="en-US" dirty="0"/>
              <a:t>shutoff: 20 min after leaving; scheduled shutoff for unoccupied spaces.</a:t>
            </a:r>
          </a:p>
          <a:p>
            <a:r>
              <a:rPr lang="en-US" b="1" dirty="0"/>
              <a:t>Power Allowance:</a:t>
            </a:r>
            <a:endParaRPr lang="en-US" dirty="0"/>
          </a:p>
          <a:p>
            <a:pPr marL="457200" lvl="1" indent="0">
              <a:buNone/>
            </a:pPr>
            <a:r>
              <a:rPr lang="en-US" dirty="0" smtClean="0"/>
              <a:t>Limits </a:t>
            </a:r>
            <a:r>
              <a:rPr lang="en-US" dirty="0"/>
              <a:t>based on application (e.g., parking: 0.08 W/ft²</a:t>
            </a:r>
            <a:r>
              <a:rPr lang="en-US" dirty="0" smtClean="0"/>
              <a:t>).             ≥ </a:t>
            </a:r>
            <a:r>
              <a:rPr lang="en-US" dirty="0"/>
              <a:t>75% fixtures must have ≥ 75 lm/W efficacy.</a:t>
            </a:r>
          </a:p>
          <a:p>
            <a:r>
              <a:rPr lang="en-US" b="1" dirty="0"/>
              <a:t>Compliance Paths:</a:t>
            </a:r>
            <a:endParaRPr lang="en-US" dirty="0"/>
          </a:p>
          <a:p>
            <a:pPr marL="0" indent="0">
              <a:buNone/>
            </a:pPr>
            <a:r>
              <a:rPr lang="en-US" dirty="0" smtClean="0"/>
              <a:t>	Simplified </a:t>
            </a:r>
            <a:r>
              <a:rPr lang="en-US" dirty="0"/>
              <a:t>Building Method or Mandatory Provisions with Building Area/Space-by-Space Methods.</a:t>
            </a:r>
          </a:p>
          <a:p>
            <a:r>
              <a:rPr lang="en-US" b="1" dirty="0"/>
              <a:t>Verification &amp; Testing:</a:t>
            </a:r>
            <a:endParaRPr lang="en-US" dirty="0"/>
          </a:p>
          <a:p>
            <a:pPr marL="0" indent="0">
              <a:buNone/>
            </a:pPr>
            <a:r>
              <a:rPr lang="en-US" dirty="0" smtClean="0"/>
              <a:t>	Ensure </a:t>
            </a:r>
            <a:r>
              <a:rPr lang="en-US" dirty="0"/>
              <a:t>functionality of occupancy sensors, time switches, and daylight controls.</a:t>
            </a:r>
          </a:p>
          <a:p>
            <a:r>
              <a:rPr lang="en-US" b="1" dirty="0"/>
              <a:t>Documentation:</a:t>
            </a:r>
            <a:endParaRPr lang="en-US" dirty="0"/>
          </a:p>
          <a:p>
            <a:pPr marL="0" indent="0">
              <a:buNone/>
            </a:pPr>
            <a:r>
              <a:rPr lang="en-US" dirty="0" smtClean="0"/>
              <a:t>	Compliance </a:t>
            </a:r>
            <a:r>
              <a:rPr lang="en-US" dirty="0"/>
              <a:t>documents must include plans and specifications for </a:t>
            </a:r>
            <a:r>
              <a:rPr lang="en-US" dirty="0" smtClean="0"/>
              <a:t>review</a:t>
            </a:r>
            <a:endParaRPr lang="en-US" dirty="0"/>
          </a:p>
        </p:txBody>
      </p:sp>
    </p:spTree>
    <p:extLst>
      <p:ext uri="{BB962C8B-B14F-4D97-AF65-F5344CB8AC3E}">
        <p14:creationId xmlns:p14="http://schemas.microsoft.com/office/powerpoint/2010/main" val="1196711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325" y="380270"/>
            <a:ext cx="8911687" cy="640810"/>
          </a:xfrm>
        </p:spPr>
        <p:txBody>
          <a:bodyPr>
            <a:normAutofit fontScale="90000"/>
          </a:bodyPr>
          <a:lstStyle/>
          <a:p>
            <a:r>
              <a:rPr lang="en-US" b="1" dirty="0"/>
              <a:t>Electrical Power System Design Guidelines</a:t>
            </a:r>
            <a:br>
              <a:rPr lang="en-US" b="1" dirty="0"/>
            </a:br>
            <a:endParaRPr lang="en-US" dirty="0"/>
          </a:p>
        </p:txBody>
      </p:sp>
      <p:sp>
        <p:nvSpPr>
          <p:cNvPr id="3" name="Content Placeholder 2"/>
          <p:cNvSpPr>
            <a:spLocks noGrp="1"/>
          </p:cNvSpPr>
          <p:nvPr>
            <p:ph idx="1"/>
          </p:nvPr>
        </p:nvSpPr>
        <p:spPr>
          <a:xfrm>
            <a:off x="2284412" y="1127760"/>
            <a:ext cx="9602788" cy="5730240"/>
          </a:xfrm>
        </p:spPr>
        <p:txBody>
          <a:bodyPr>
            <a:normAutofit lnSpcReduction="10000"/>
          </a:bodyPr>
          <a:lstStyle/>
          <a:p>
            <a:pPr marL="0" indent="0">
              <a:buNone/>
            </a:pPr>
            <a:r>
              <a:rPr lang="en-US" dirty="0" smtClean="0"/>
              <a:t>Designing </a:t>
            </a:r>
            <a:r>
              <a:rPr lang="en-US" dirty="0"/>
              <a:t>an electrical power system for buildings involves several key steps:</a:t>
            </a:r>
          </a:p>
          <a:p>
            <a:r>
              <a:rPr lang="en-US" b="1" dirty="0"/>
              <a:t>Load Requirements:</a:t>
            </a:r>
            <a:r>
              <a:rPr lang="en-US" dirty="0"/>
              <a:t> Identify electrical loads (lighting, HVAC, etc.) to determine system size.</a:t>
            </a:r>
          </a:p>
          <a:p>
            <a:r>
              <a:rPr lang="en-US" b="1" dirty="0"/>
              <a:t>Power Sources:</a:t>
            </a:r>
            <a:r>
              <a:rPr lang="en-US" dirty="0"/>
              <a:t> Evaluate available power sources like the utility grid, generators, and renewable energy.</a:t>
            </a:r>
          </a:p>
          <a:p>
            <a:r>
              <a:rPr lang="en-US" b="1" dirty="0"/>
              <a:t>Distribution System:</a:t>
            </a:r>
            <a:r>
              <a:rPr lang="en-US" dirty="0"/>
              <a:t> Choose a suitable distribution system based on building size (radial for small, ring/grid for large).</a:t>
            </a:r>
          </a:p>
          <a:p>
            <a:r>
              <a:rPr lang="en-US" b="1" dirty="0"/>
              <a:t>Equipment Sizing:</a:t>
            </a:r>
            <a:r>
              <a:rPr lang="en-US" dirty="0"/>
              <a:t> Properly size transformers, switchgear, and cables according to load demands.</a:t>
            </a:r>
          </a:p>
          <a:p>
            <a:r>
              <a:rPr lang="en-US" b="1" dirty="0"/>
              <a:t>Safety Compliance:</a:t>
            </a:r>
            <a:r>
              <a:rPr lang="en-US" dirty="0"/>
              <a:t> Adhere to IEC standards for grounding and protection against electrical hazards.</a:t>
            </a:r>
          </a:p>
          <a:p>
            <a:r>
              <a:rPr lang="en-US" b="1" dirty="0"/>
              <a:t>Energy Efficiency:</a:t>
            </a:r>
            <a:r>
              <a:rPr lang="en-US" dirty="0"/>
              <a:t> Incorporate energy-saving technologies, such as LED lighting and efficient HVAC systems.</a:t>
            </a:r>
          </a:p>
          <a:p>
            <a:r>
              <a:rPr lang="en-US" b="1" dirty="0"/>
              <a:t>Backup Power:</a:t>
            </a:r>
            <a:r>
              <a:rPr lang="en-US" dirty="0"/>
              <a:t> Ensure reliable backup power sources for critical systems.</a:t>
            </a:r>
          </a:p>
          <a:p>
            <a:r>
              <a:rPr lang="en-US" b="1" dirty="0"/>
              <a:t>Renewable Energy:</a:t>
            </a:r>
            <a:r>
              <a:rPr lang="en-US" dirty="0"/>
              <a:t> Integrate renewable energy sources to promote sustainability.</a:t>
            </a:r>
          </a:p>
          <a:p>
            <a:r>
              <a:rPr lang="en-US" b="1" dirty="0"/>
              <a:t>Compliance Documentation:</a:t>
            </a:r>
            <a:r>
              <a:rPr lang="en-US" dirty="0"/>
              <a:t> Submit detailed plans and specifications for review, ensuring all designs are verified by qualified professionals</a:t>
            </a:r>
          </a:p>
          <a:p>
            <a:endParaRPr lang="en-US" dirty="0"/>
          </a:p>
        </p:txBody>
      </p:sp>
    </p:spTree>
    <p:extLst>
      <p:ext uri="{BB962C8B-B14F-4D97-AF65-F5344CB8AC3E}">
        <p14:creationId xmlns:p14="http://schemas.microsoft.com/office/powerpoint/2010/main" val="34192106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8125" y="105950"/>
            <a:ext cx="8911687" cy="1280890"/>
          </a:xfrm>
        </p:spPr>
        <p:txBody>
          <a:bodyPr/>
          <a:lstStyle/>
          <a:p>
            <a:r>
              <a:rPr lang="en-US" b="1" dirty="0"/>
              <a:t>Monitoring Devices for Energy and Resource Efficiency</a:t>
            </a:r>
          </a:p>
        </p:txBody>
      </p:sp>
      <p:sp>
        <p:nvSpPr>
          <p:cNvPr id="3" name="Content Placeholder 2"/>
          <p:cNvSpPr>
            <a:spLocks noGrp="1"/>
          </p:cNvSpPr>
          <p:nvPr>
            <p:ph idx="1"/>
          </p:nvPr>
        </p:nvSpPr>
        <p:spPr>
          <a:xfrm>
            <a:off x="2208212" y="1356360"/>
            <a:ext cx="9602788" cy="5501640"/>
          </a:xfrm>
        </p:spPr>
        <p:txBody>
          <a:bodyPr>
            <a:normAutofit/>
          </a:bodyPr>
          <a:lstStyle/>
          <a:p>
            <a:r>
              <a:rPr lang="en-US" b="1" dirty="0"/>
              <a:t>Introduction:</a:t>
            </a:r>
            <a:r>
              <a:rPr lang="en-US" dirty="0"/>
              <a:t/>
            </a:r>
            <a:br>
              <a:rPr lang="en-US" dirty="0"/>
            </a:br>
            <a:r>
              <a:rPr lang="en-US" dirty="0"/>
              <a:t>Monitoring devices are essential for accurately quantifying energy (electricity, fuel) and water usage in buildings, requiring historical data and calibration for accuracy.</a:t>
            </a:r>
          </a:p>
          <a:p>
            <a:r>
              <a:rPr lang="en-US" b="1" dirty="0"/>
              <a:t>Electricity Monitoring:</a:t>
            </a:r>
            <a:r>
              <a:rPr lang="en-US" dirty="0"/>
              <a:t/>
            </a:r>
            <a:br>
              <a:rPr lang="en-US" dirty="0"/>
            </a:br>
            <a:r>
              <a:rPr lang="en-US" dirty="0"/>
              <a:t>Buildings must track total kWh consumption and average power factor monthly. Additional meters should monitor specific loads and systems, including electric vehicle chargers and emergency infrastructure.</a:t>
            </a:r>
          </a:p>
          <a:p>
            <a:r>
              <a:rPr lang="en-US" b="1" dirty="0"/>
              <a:t>Gas and Water Monitoring:</a:t>
            </a:r>
            <a:r>
              <a:rPr lang="en-US" dirty="0"/>
              <a:t/>
            </a:r>
            <a:br>
              <a:rPr lang="en-US" dirty="0"/>
            </a:br>
            <a:r>
              <a:rPr lang="en-US" dirty="0"/>
              <a:t>Natural gas consumption needs monthly tracking via fixed meters, with multi-story buildings requiring separate meters for each floor. Water consumption should also be monitored monthly, with dedicated meters for pools.</a:t>
            </a:r>
          </a:p>
          <a:p>
            <a:r>
              <a:rPr lang="en-US" b="1" dirty="0"/>
              <a:t>Generator and Boiler Monitoring:</a:t>
            </a:r>
            <a:r>
              <a:rPr lang="en-US" dirty="0"/>
              <a:t/>
            </a:r>
            <a:br>
              <a:rPr lang="en-US" dirty="0"/>
            </a:br>
            <a:r>
              <a:rPr lang="en-US" dirty="0"/>
              <a:t>Generator sets must track electricity output and fuel consumption, including additional parameters for larger units. Boilers require monitoring of steam production and fuel usage for efficiency assessments.</a:t>
            </a:r>
          </a:p>
          <a:p>
            <a:endParaRPr lang="en-US" dirty="0"/>
          </a:p>
        </p:txBody>
      </p:sp>
    </p:spTree>
    <p:extLst>
      <p:ext uri="{BB962C8B-B14F-4D97-AF65-F5344CB8AC3E}">
        <p14:creationId xmlns:p14="http://schemas.microsoft.com/office/powerpoint/2010/main" val="45316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8320" y="160718"/>
            <a:ext cx="10180319" cy="732250"/>
          </a:xfrm>
        </p:spPr>
        <p:txBody>
          <a:bodyPr>
            <a:normAutofit/>
          </a:bodyPr>
          <a:lstStyle/>
          <a:p>
            <a:r>
              <a:rPr lang="en-US" sz="3300" b="1" dirty="0"/>
              <a:t>Energy Management System - NEECA ECBC 2023</a:t>
            </a:r>
          </a:p>
        </p:txBody>
      </p:sp>
      <p:sp>
        <p:nvSpPr>
          <p:cNvPr id="3" name="Content Placeholder 2"/>
          <p:cNvSpPr>
            <a:spLocks noGrp="1"/>
          </p:cNvSpPr>
          <p:nvPr>
            <p:ph idx="1"/>
          </p:nvPr>
        </p:nvSpPr>
        <p:spPr>
          <a:xfrm>
            <a:off x="1811972" y="1219200"/>
            <a:ext cx="6812280" cy="3657600"/>
          </a:xfrm>
        </p:spPr>
        <p:txBody>
          <a:bodyPr>
            <a:normAutofit/>
          </a:bodyPr>
          <a:lstStyle/>
          <a:p>
            <a:r>
              <a:rPr lang="en-US" b="1" dirty="0" smtClean="0"/>
              <a:t>Definition</a:t>
            </a:r>
            <a:r>
              <a:rPr lang="en-US" b="1" dirty="0"/>
              <a:t>:</a:t>
            </a:r>
            <a:r>
              <a:rPr lang="en-US" dirty="0"/>
              <a:t> Geothermal energy harnesses heat from beneath the Earth's surface, offering a renewable resource for heating, cooling, and electricity.</a:t>
            </a:r>
          </a:p>
          <a:p>
            <a:r>
              <a:rPr lang="en-US" b="1" dirty="0"/>
              <a:t>Types:</a:t>
            </a:r>
            <a:endParaRPr lang="en-US" dirty="0"/>
          </a:p>
          <a:p>
            <a:pPr lvl="1"/>
            <a:r>
              <a:rPr lang="en-US" b="1" dirty="0"/>
              <a:t>Shallow Geothermal Energy</a:t>
            </a:r>
            <a:r>
              <a:rPr lang="en-US" b="1" dirty="0" smtClean="0"/>
              <a:t>:</a:t>
            </a:r>
          </a:p>
          <a:p>
            <a:pPr marL="457200" lvl="1" indent="0">
              <a:buNone/>
            </a:pPr>
            <a:r>
              <a:rPr lang="en-US" dirty="0" smtClean="0"/>
              <a:t> </a:t>
            </a:r>
            <a:r>
              <a:rPr lang="en-US" dirty="0"/>
              <a:t>1.5 m to 400 m depth; ideal for heating and cooling.</a:t>
            </a:r>
          </a:p>
          <a:p>
            <a:pPr lvl="1"/>
            <a:r>
              <a:rPr lang="en-US" b="1" dirty="0"/>
              <a:t>Deep Geothermal Energy:</a:t>
            </a:r>
            <a:r>
              <a:rPr lang="en-US" dirty="0"/>
              <a:t> </a:t>
            </a:r>
            <a:endParaRPr lang="en-US" dirty="0" smtClean="0"/>
          </a:p>
          <a:p>
            <a:pPr marL="457200" lvl="1" indent="0">
              <a:buNone/>
            </a:pPr>
            <a:r>
              <a:rPr lang="en-US" dirty="0" smtClean="0"/>
              <a:t>Over </a:t>
            </a:r>
            <a:r>
              <a:rPr lang="en-US" dirty="0"/>
              <a:t>400 m; used for electricity generation</a:t>
            </a:r>
            <a:r>
              <a:rPr lang="en-US" dirty="0" smtClean="0"/>
              <a:t>.</a:t>
            </a:r>
            <a:endParaRPr lang="en-US" dirty="0"/>
          </a:p>
        </p:txBody>
      </p:sp>
      <p:sp>
        <p:nvSpPr>
          <p:cNvPr id="4" name="Content Placeholder 2"/>
          <p:cNvSpPr txBox="1">
            <a:spLocks/>
          </p:cNvSpPr>
          <p:nvPr/>
        </p:nvSpPr>
        <p:spPr>
          <a:xfrm>
            <a:off x="1813560" y="3962400"/>
            <a:ext cx="10378440" cy="30480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nSpc>
                <a:spcPct val="150000"/>
              </a:lnSpc>
            </a:pPr>
            <a:r>
              <a:rPr lang="en-US" b="1" dirty="0" smtClean="0"/>
              <a:t>Implementation </a:t>
            </a:r>
            <a:r>
              <a:rPr lang="en-US" b="1" dirty="0"/>
              <a:t>Considerations</a:t>
            </a:r>
            <a:r>
              <a:rPr lang="en-US" b="1" dirty="0" smtClean="0"/>
              <a:t>:</a:t>
            </a:r>
          </a:p>
          <a:p>
            <a:r>
              <a:rPr lang="en-US" b="1" dirty="0" smtClean="0"/>
              <a:t>Site Selection:</a:t>
            </a:r>
            <a:r>
              <a:rPr lang="en-US" dirty="0" smtClean="0"/>
              <a:t> Geological suitability, space, and environmental factors.</a:t>
            </a:r>
          </a:p>
          <a:p>
            <a:r>
              <a:rPr lang="en-US" b="1" dirty="0" smtClean="0"/>
              <a:t>Building Design:</a:t>
            </a:r>
            <a:r>
              <a:rPr lang="en-US" dirty="0" smtClean="0"/>
              <a:t> Insulation, orientation, and seamless integration with existing systems.</a:t>
            </a:r>
          </a:p>
          <a:p>
            <a:r>
              <a:rPr lang="en-US" b="1" dirty="0" smtClean="0"/>
              <a:t>Compliance:</a:t>
            </a:r>
            <a:r>
              <a:rPr lang="en-US" dirty="0" smtClean="0"/>
              <a:t> Adhere to building codes and regulations; mandate geothermal systems in new constructions.</a:t>
            </a:r>
          </a:p>
          <a:p>
            <a:r>
              <a:rPr lang="en-US" b="1" dirty="0" smtClean="0"/>
              <a:t>Benefits</a:t>
            </a:r>
            <a:r>
              <a:rPr lang="en-US" b="1" dirty="0"/>
              <a:t>:</a:t>
            </a:r>
            <a:endParaRPr lang="en-US" dirty="0"/>
          </a:p>
          <a:p>
            <a:pPr marL="0" indent="0">
              <a:buNone/>
            </a:pPr>
            <a:r>
              <a:rPr lang="en-US" dirty="0" smtClean="0"/>
              <a:t>Energy efficiency		Reduced environmental impact		Long-term cost savings</a:t>
            </a:r>
          </a:p>
          <a:p>
            <a:pPr>
              <a:buFont typeface="Arial" pitchFamily="34" charset="0"/>
              <a:buChar char="•"/>
            </a:pPr>
            <a:endParaRPr lang="en-US" dirty="0" smtClean="0"/>
          </a:p>
          <a:p>
            <a:pPr marL="0" indent="0">
              <a:lnSpc>
                <a:spcPct val="150000"/>
              </a:lnSpc>
              <a:buFont typeface="Wingdings 3" charset="2"/>
              <a:buNone/>
            </a:pPr>
            <a:endParaRPr lang="en-US" dirty="0"/>
          </a:p>
        </p:txBody>
      </p:sp>
      <p:sp>
        <p:nvSpPr>
          <p:cNvPr id="5" name="Content Placeholder 2"/>
          <p:cNvSpPr txBox="1">
            <a:spLocks/>
          </p:cNvSpPr>
          <p:nvPr/>
        </p:nvSpPr>
        <p:spPr>
          <a:xfrm>
            <a:off x="2741612" y="1584960"/>
            <a:ext cx="4619308" cy="531876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nSpc>
                <a:spcPct val="150000"/>
              </a:lnSpc>
            </a:pPr>
            <a:endParaRPr lang="en-US" b="1" dirty="0" smtClean="0"/>
          </a:p>
          <a:p>
            <a:pPr marL="0" indent="0">
              <a:lnSpc>
                <a:spcPct val="150000"/>
              </a:lnSpc>
              <a:buFont typeface="Wingdings 3" charset="2"/>
              <a:buNone/>
            </a:pPr>
            <a:endParaRPr lang="en-US" dirty="0"/>
          </a:p>
        </p:txBody>
      </p:sp>
      <p:sp>
        <p:nvSpPr>
          <p:cNvPr id="6" name="Content Placeholder 2"/>
          <p:cNvSpPr txBox="1">
            <a:spLocks/>
          </p:cNvSpPr>
          <p:nvPr/>
        </p:nvSpPr>
        <p:spPr>
          <a:xfrm>
            <a:off x="8852852" y="1295400"/>
            <a:ext cx="3141028" cy="309372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b="1" dirty="0" smtClean="0"/>
              <a:t>Key Applications:</a:t>
            </a:r>
            <a:endParaRPr lang="en-US" dirty="0" smtClean="0"/>
          </a:p>
          <a:p>
            <a:r>
              <a:rPr lang="en-US" b="1" dirty="0" smtClean="0"/>
              <a:t>Systems Integration:</a:t>
            </a:r>
            <a:endParaRPr lang="en-US" dirty="0" smtClean="0"/>
          </a:p>
          <a:p>
            <a:pPr marL="457200" lvl="1" indent="0">
              <a:buNone/>
            </a:pPr>
            <a:r>
              <a:rPr lang="en-US" dirty="0" smtClean="0"/>
              <a:t>HVAC systems</a:t>
            </a:r>
          </a:p>
          <a:p>
            <a:pPr marL="457200" lvl="1" indent="0">
              <a:buNone/>
            </a:pPr>
            <a:r>
              <a:rPr lang="en-US" dirty="0" smtClean="0"/>
              <a:t>Domestic hot water</a:t>
            </a:r>
          </a:p>
          <a:p>
            <a:pPr marL="457200" lvl="1" indent="0">
              <a:buNone/>
            </a:pPr>
            <a:r>
              <a:rPr lang="en-US" dirty="0" smtClean="0"/>
              <a:t>Swimming pool heating</a:t>
            </a:r>
          </a:p>
          <a:p>
            <a:r>
              <a:rPr lang="en-US" b="1" dirty="0" smtClean="0"/>
              <a:t>Building Types:</a:t>
            </a:r>
            <a:endParaRPr lang="en-US" dirty="0" smtClean="0"/>
          </a:p>
          <a:p>
            <a:pPr marL="457200" lvl="1" indent="0">
              <a:buNone/>
            </a:pPr>
            <a:r>
              <a:rPr lang="en-US" dirty="0" smtClean="0"/>
              <a:t>Residential</a:t>
            </a:r>
          </a:p>
          <a:p>
            <a:pPr marL="457200" lvl="1" indent="0">
              <a:buNone/>
            </a:pPr>
            <a:r>
              <a:rPr lang="en-US" dirty="0" smtClean="0"/>
              <a:t>Commercial</a:t>
            </a:r>
          </a:p>
          <a:p>
            <a:pPr marL="457200" lvl="1" indent="0">
              <a:buNone/>
            </a:pPr>
            <a:r>
              <a:rPr lang="en-US" dirty="0" smtClean="0"/>
              <a:t>Industrial</a:t>
            </a:r>
          </a:p>
          <a:p>
            <a:pPr marL="0" indent="0">
              <a:buNone/>
            </a:pPr>
            <a:endParaRPr lang="en-US" dirty="0" smtClean="0"/>
          </a:p>
          <a:p>
            <a:pPr marL="0" indent="0">
              <a:lnSpc>
                <a:spcPct val="150000"/>
              </a:lnSpc>
              <a:buFont typeface="Wingdings 3" charset="2"/>
              <a:buNone/>
            </a:pPr>
            <a:endParaRPr lang="en-US" dirty="0"/>
          </a:p>
        </p:txBody>
      </p:sp>
    </p:spTree>
    <p:extLst>
      <p:ext uri="{BB962C8B-B14F-4D97-AF65-F5344CB8AC3E}">
        <p14:creationId xmlns:p14="http://schemas.microsoft.com/office/powerpoint/2010/main" val="34423178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5480" y="1021080"/>
            <a:ext cx="10256520" cy="5697862"/>
          </a:xfrm>
        </p:spPr>
        <p:txBody>
          <a:bodyPr>
            <a:normAutofit/>
          </a:bodyPr>
          <a:lstStyle/>
          <a:p>
            <a:r>
              <a:rPr lang="en-US" b="1" dirty="0"/>
              <a:t>Introduction: </a:t>
            </a:r>
            <a:r>
              <a:rPr lang="en-US" dirty="0" smtClean="0"/>
              <a:t>This </a:t>
            </a:r>
            <a:r>
              <a:rPr lang="en-US" dirty="0"/>
              <a:t>chapter focuses on integrating renewable energy systems, particularly solar energy, into buildings as part of the Energy Conservation Building Code 2023.</a:t>
            </a:r>
          </a:p>
          <a:p>
            <a:r>
              <a:rPr lang="en-US" b="1" dirty="0"/>
              <a:t>Importance</a:t>
            </a:r>
            <a:r>
              <a:rPr lang="en-US" dirty="0"/>
              <a:t>: Renewable energy is crucial for sustainable development and reducing reliance on fossil fuels.</a:t>
            </a:r>
          </a:p>
          <a:p>
            <a:r>
              <a:rPr lang="en-US" b="1" dirty="0"/>
              <a:t>Solar Energy Guidelines</a:t>
            </a:r>
            <a:r>
              <a:rPr lang="en-US" dirty="0"/>
              <a:t>:</a:t>
            </a:r>
          </a:p>
          <a:p>
            <a:pPr marL="457200" lvl="1" indent="0">
              <a:buNone/>
            </a:pPr>
            <a:r>
              <a:rPr lang="en-US" b="1" dirty="0"/>
              <a:t>PV Systems</a:t>
            </a:r>
            <a:r>
              <a:rPr lang="en-US" dirty="0"/>
              <a:t>: Minimum installation requirements of 1 kW per Marla for residential and 10 kW for commercial buildings, based on solar potential.</a:t>
            </a:r>
          </a:p>
          <a:p>
            <a:pPr marL="457200" lvl="1" indent="0">
              <a:buNone/>
            </a:pPr>
            <a:r>
              <a:rPr lang="en-US" b="1" dirty="0"/>
              <a:t>Net Metering</a:t>
            </a:r>
            <a:r>
              <a:rPr lang="en-US" dirty="0"/>
              <a:t>: Guidelines for connecting to the grid under regulatory frameworks.</a:t>
            </a:r>
          </a:p>
          <a:p>
            <a:r>
              <a:rPr lang="en-US" b="1" dirty="0"/>
              <a:t>Standards</a:t>
            </a:r>
            <a:r>
              <a:rPr lang="en-US" dirty="0"/>
              <a:t>: Emphasizes compliance with international standards for PV modules, inverters, and batteries to ensure safety and efficiency.</a:t>
            </a:r>
          </a:p>
          <a:p>
            <a:r>
              <a:rPr lang="en-US" b="1" dirty="0"/>
              <a:t>Design Considerations</a:t>
            </a:r>
            <a:r>
              <a:rPr lang="en-US" dirty="0"/>
              <a:t>:</a:t>
            </a:r>
          </a:p>
          <a:p>
            <a:pPr marL="457200" lvl="1" indent="0">
              <a:buNone/>
            </a:pPr>
            <a:r>
              <a:rPr lang="en-US" dirty="0"/>
              <a:t>Proper orientation and tilt of solar arrays.</a:t>
            </a:r>
          </a:p>
          <a:p>
            <a:pPr marL="457200" lvl="1" indent="0">
              <a:buNone/>
            </a:pPr>
            <a:r>
              <a:rPr lang="en-US" dirty="0"/>
              <a:t>Durable and wind-resistant mounting structures.</a:t>
            </a:r>
          </a:p>
          <a:p>
            <a:pPr marL="457200" lvl="1" indent="0">
              <a:buNone/>
            </a:pPr>
            <a:r>
              <a:rPr lang="en-US" dirty="0"/>
              <a:t>Assessment of shading and roof load capacity.</a:t>
            </a:r>
          </a:p>
          <a:p>
            <a:r>
              <a:rPr lang="en-US" b="1" dirty="0"/>
              <a:t>Documentation</a:t>
            </a:r>
            <a:r>
              <a:rPr lang="en-US" dirty="0"/>
              <a:t>: Requires submission of compliance documents to demonstrate adherence to building codes.</a:t>
            </a:r>
          </a:p>
          <a:p>
            <a:endParaRPr lang="en-US" dirty="0"/>
          </a:p>
        </p:txBody>
      </p:sp>
      <p:sp>
        <p:nvSpPr>
          <p:cNvPr id="4" name="Title 1"/>
          <p:cNvSpPr>
            <a:spLocks noGrp="1"/>
          </p:cNvSpPr>
          <p:nvPr>
            <p:ph type="title"/>
          </p:nvPr>
        </p:nvSpPr>
        <p:spPr>
          <a:xfrm>
            <a:off x="1874520" y="319310"/>
            <a:ext cx="10180319" cy="732250"/>
          </a:xfrm>
        </p:spPr>
        <p:txBody>
          <a:bodyPr>
            <a:normAutofit/>
          </a:bodyPr>
          <a:lstStyle/>
          <a:p>
            <a:r>
              <a:rPr lang="en-US" sz="3200" b="1" dirty="0"/>
              <a:t>Renewable </a:t>
            </a:r>
            <a:r>
              <a:rPr lang="en-US" sz="3200" b="1" dirty="0" smtClean="0"/>
              <a:t>Energy</a:t>
            </a:r>
            <a:endParaRPr lang="en-US" sz="3200" b="1" dirty="0"/>
          </a:p>
        </p:txBody>
      </p:sp>
    </p:spTree>
    <p:extLst>
      <p:ext uri="{BB962C8B-B14F-4D97-AF65-F5344CB8AC3E}">
        <p14:creationId xmlns:p14="http://schemas.microsoft.com/office/powerpoint/2010/main" val="21970001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085" y="334550"/>
            <a:ext cx="8911687" cy="625570"/>
          </a:xfrm>
        </p:spPr>
        <p:txBody>
          <a:bodyPr>
            <a:normAutofit fontScale="90000"/>
          </a:bodyPr>
          <a:lstStyle/>
          <a:p>
            <a:r>
              <a:rPr lang="en-US" b="1" dirty="0" smtClean="0"/>
              <a:t>Energy </a:t>
            </a:r>
            <a:r>
              <a:rPr lang="en-US" b="1" dirty="0"/>
              <a:t>Management System</a:t>
            </a:r>
            <a:br>
              <a:rPr lang="en-US" b="1" dirty="0"/>
            </a:br>
            <a:endParaRPr lang="en-US" dirty="0"/>
          </a:p>
        </p:txBody>
      </p:sp>
      <p:sp>
        <p:nvSpPr>
          <p:cNvPr id="3" name="Content Placeholder 2"/>
          <p:cNvSpPr>
            <a:spLocks noGrp="1"/>
          </p:cNvSpPr>
          <p:nvPr>
            <p:ph idx="1"/>
          </p:nvPr>
        </p:nvSpPr>
        <p:spPr>
          <a:xfrm>
            <a:off x="1935480" y="1097280"/>
            <a:ext cx="10256520" cy="5608320"/>
          </a:xfrm>
        </p:spPr>
        <p:txBody>
          <a:bodyPr>
            <a:normAutofit/>
          </a:bodyPr>
          <a:lstStyle/>
          <a:p>
            <a:pPr marL="0" indent="0">
              <a:buNone/>
            </a:pPr>
            <a:r>
              <a:rPr lang="en-US" b="1" dirty="0" smtClean="0"/>
              <a:t>Introduction</a:t>
            </a:r>
            <a:endParaRPr lang="en-US" b="1" dirty="0"/>
          </a:p>
          <a:p>
            <a:r>
              <a:rPr lang="en-US" dirty="0"/>
              <a:t>This chapter outlines a framework for implementing an Energy Management System (</a:t>
            </a:r>
            <a:r>
              <a:rPr lang="en-US" dirty="0" err="1"/>
              <a:t>EnMS</a:t>
            </a:r>
            <a:r>
              <a:rPr lang="en-US" dirty="0"/>
              <a:t>) based on ISO 50001:2018, focusing on the operational phase of buildings to improve energy performance.</a:t>
            </a:r>
          </a:p>
          <a:p>
            <a:r>
              <a:rPr lang="en-US" b="1" dirty="0"/>
              <a:t>Key Points:</a:t>
            </a:r>
          </a:p>
          <a:p>
            <a:r>
              <a:rPr lang="en-US" b="1" dirty="0"/>
              <a:t>Scope</a:t>
            </a:r>
            <a:r>
              <a:rPr lang="en-US" dirty="0"/>
              <a:t>: Aims to optimize energy use and maintain documentation for energy performance.</a:t>
            </a:r>
          </a:p>
          <a:p>
            <a:r>
              <a:rPr lang="en-US" b="1" dirty="0"/>
              <a:t>Responsibilities</a:t>
            </a:r>
            <a:r>
              <a:rPr lang="en-US" dirty="0"/>
              <a:t>: Building owners are responsible for </a:t>
            </a:r>
            <a:r>
              <a:rPr lang="en-US" dirty="0" err="1"/>
              <a:t>EnMS</a:t>
            </a:r>
            <a:r>
              <a:rPr lang="en-US" dirty="0"/>
              <a:t> compliance, even if renting or subletting parts of the building.</a:t>
            </a:r>
          </a:p>
          <a:p>
            <a:r>
              <a:rPr lang="en-US" b="1" dirty="0"/>
              <a:t>Integration with Building Codes</a:t>
            </a:r>
            <a:r>
              <a:rPr lang="en-US" dirty="0"/>
              <a:t>: Combining </a:t>
            </a:r>
            <a:r>
              <a:rPr lang="en-US" dirty="0" err="1"/>
              <a:t>EnMS</a:t>
            </a:r>
            <a:r>
              <a:rPr lang="en-US" dirty="0"/>
              <a:t> with Building Codes enhances energy efficiency in design, construction, and operation.</a:t>
            </a:r>
          </a:p>
          <a:p>
            <a:r>
              <a:rPr lang="en-US" b="1" dirty="0"/>
              <a:t>Energy Team</a:t>
            </a:r>
            <a:r>
              <a:rPr lang="en-US" dirty="0"/>
              <a:t>: An energy manager leads a dedicated team to implement and maintain the </a:t>
            </a:r>
            <a:r>
              <a:rPr lang="en-US" dirty="0" err="1"/>
              <a:t>EnMS</a:t>
            </a:r>
            <a:r>
              <a:rPr lang="en-US" dirty="0"/>
              <a:t>, ensuring regular meetings for performance review.</a:t>
            </a:r>
          </a:p>
          <a:p>
            <a:pPr marL="0" indent="0">
              <a:buNone/>
            </a:pPr>
            <a:endParaRPr lang="en-US" dirty="0"/>
          </a:p>
        </p:txBody>
      </p:sp>
    </p:spTree>
    <p:extLst>
      <p:ext uri="{BB962C8B-B14F-4D97-AF65-F5344CB8AC3E}">
        <p14:creationId xmlns:p14="http://schemas.microsoft.com/office/powerpoint/2010/main" val="1629242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932" y="1097280"/>
            <a:ext cx="9602788" cy="5669280"/>
          </a:xfrm>
        </p:spPr>
        <p:txBody>
          <a:bodyPr>
            <a:normAutofit/>
          </a:bodyPr>
          <a:lstStyle/>
          <a:p>
            <a:r>
              <a:rPr lang="en-US" b="1" dirty="0"/>
              <a:t>Training and Awareness</a:t>
            </a:r>
            <a:r>
              <a:rPr lang="en-US" dirty="0"/>
              <a:t>: Staff training is crucial for understanding roles related to energy efficiency</a:t>
            </a:r>
            <a:r>
              <a:rPr lang="en-US" dirty="0" smtClean="0"/>
              <a:t>.</a:t>
            </a:r>
            <a:endParaRPr lang="en-US" b="1" dirty="0" smtClean="0"/>
          </a:p>
          <a:p>
            <a:r>
              <a:rPr lang="en-US" b="1" dirty="0" smtClean="0"/>
              <a:t>Energy </a:t>
            </a:r>
            <a:r>
              <a:rPr lang="en-US" b="1" dirty="0"/>
              <a:t>Policy</a:t>
            </a:r>
            <a:r>
              <a:rPr lang="en-US" dirty="0"/>
              <a:t>: A formal commitment from management outlining goals for reducing energy consumption and emissions.</a:t>
            </a:r>
          </a:p>
          <a:p>
            <a:r>
              <a:rPr lang="en-US" b="1" dirty="0"/>
              <a:t>Energy Baseline</a:t>
            </a:r>
            <a:r>
              <a:rPr lang="en-US" dirty="0"/>
              <a:t>: Establishing a baseline for energy use through historical data or audits.</a:t>
            </a:r>
          </a:p>
          <a:p>
            <a:r>
              <a:rPr lang="en-US" b="1" dirty="0"/>
              <a:t>Action Plan</a:t>
            </a:r>
            <a:r>
              <a:rPr lang="en-US" dirty="0"/>
              <a:t>: Development of specific measures to improve energy efficiency and compliance.</a:t>
            </a:r>
          </a:p>
          <a:p>
            <a:r>
              <a:rPr lang="en-US" b="1" dirty="0"/>
              <a:t>Monitoring</a:t>
            </a:r>
            <a:r>
              <a:rPr lang="en-US" dirty="0"/>
              <a:t>: Regular tracking of energy performance to identify improvement opportunities.</a:t>
            </a:r>
          </a:p>
          <a:p>
            <a:r>
              <a:rPr lang="en-US" b="1" dirty="0"/>
              <a:t>Audits</a:t>
            </a:r>
            <a:r>
              <a:rPr lang="en-US" dirty="0"/>
              <a:t>: Conducting internal and external audits to assess compliance and effectiveness.</a:t>
            </a:r>
          </a:p>
          <a:p>
            <a:r>
              <a:rPr lang="en-US" b="1" dirty="0"/>
              <a:t>Reporting</a:t>
            </a:r>
            <a:r>
              <a:rPr lang="en-US" dirty="0"/>
              <a:t>: An annual report detailing energy use analysis and opportunities for improvement.</a:t>
            </a:r>
          </a:p>
          <a:p>
            <a:r>
              <a:rPr lang="en-US" b="1" dirty="0"/>
              <a:t>Documentation</a:t>
            </a:r>
            <a:r>
              <a:rPr lang="en-US" dirty="0"/>
              <a:t>: Maintaining comprehensive documentation for all aspects of the </a:t>
            </a:r>
            <a:r>
              <a:rPr lang="en-US" dirty="0" err="1"/>
              <a:t>EnMS</a:t>
            </a:r>
            <a:r>
              <a:rPr lang="en-US" dirty="0"/>
              <a:t>.</a:t>
            </a:r>
          </a:p>
          <a:p>
            <a:endParaRPr lang="en-US" dirty="0"/>
          </a:p>
        </p:txBody>
      </p:sp>
      <p:sp>
        <p:nvSpPr>
          <p:cNvPr id="4" name="Title 1"/>
          <p:cNvSpPr>
            <a:spLocks noGrp="1"/>
          </p:cNvSpPr>
          <p:nvPr>
            <p:ph type="title"/>
          </p:nvPr>
        </p:nvSpPr>
        <p:spPr>
          <a:xfrm>
            <a:off x="1968085" y="334550"/>
            <a:ext cx="8911687" cy="625570"/>
          </a:xfrm>
        </p:spPr>
        <p:txBody>
          <a:bodyPr>
            <a:normAutofit fontScale="90000"/>
          </a:bodyPr>
          <a:lstStyle/>
          <a:p>
            <a:r>
              <a:rPr lang="en-US" b="1" dirty="0" smtClean="0"/>
              <a:t>Energy </a:t>
            </a:r>
            <a:r>
              <a:rPr lang="en-US" b="1" dirty="0"/>
              <a:t>Management System</a:t>
            </a:r>
            <a:br>
              <a:rPr lang="en-US" b="1" dirty="0"/>
            </a:br>
            <a:endParaRPr lang="en-US" dirty="0"/>
          </a:p>
        </p:txBody>
      </p:sp>
    </p:spTree>
    <p:extLst>
      <p:ext uri="{BB962C8B-B14F-4D97-AF65-F5344CB8AC3E}">
        <p14:creationId xmlns:p14="http://schemas.microsoft.com/office/powerpoint/2010/main" val="2448962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8321" y="212630"/>
            <a:ext cx="10393680" cy="1280890"/>
          </a:xfrm>
        </p:spPr>
        <p:txBody>
          <a:bodyPr>
            <a:normAutofit/>
          </a:bodyPr>
          <a:lstStyle/>
          <a:p>
            <a:r>
              <a:rPr lang="en-US" sz="3200" b="1" dirty="0"/>
              <a:t>Charging Provisions for Electric Vehicles - NEECA ECBC 2023</a:t>
            </a:r>
          </a:p>
        </p:txBody>
      </p:sp>
      <p:sp>
        <p:nvSpPr>
          <p:cNvPr id="3" name="Content Placeholder 2"/>
          <p:cNvSpPr>
            <a:spLocks noGrp="1"/>
          </p:cNvSpPr>
          <p:nvPr>
            <p:ph idx="1"/>
          </p:nvPr>
        </p:nvSpPr>
        <p:spPr>
          <a:xfrm>
            <a:off x="2589212" y="1219200"/>
            <a:ext cx="9297988" cy="5364480"/>
          </a:xfrm>
        </p:spPr>
        <p:txBody>
          <a:bodyPr>
            <a:normAutofit fontScale="92500" lnSpcReduction="20000"/>
          </a:bodyPr>
          <a:lstStyle/>
          <a:p>
            <a:pPr marL="0" indent="0">
              <a:buNone/>
            </a:pPr>
            <a:r>
              <a:rPr lang="en-US" b="1" dirty="0"/>
              <a:t>Electric Vehicle Charging Infrastructure Requirements</a:t>
            </a:r>
            <a:r>
              <a:rPr lang="en-US" dirty="0"/>
              <a:t>:</a:t>
            </a:r>
          </a:p>
          <a:p>
            <a:r>
              <a:rPr lang="en-US" dirty="0"/>
              <a:t>New or reconstructed parking structures or lots must install Electric Vehicle Charging Infrastructure (EVCI) if:</a:t>
            </a:r>
          </a:p>
          <a:p>
            <a:pPr lvl="1"/>
            <a:r>
              <a:rPr lang="en-US" dirty="0"/>
              <a:t>They include a new off-street parking facility with more than 10 spaces.</a:t>
            </a:r>
          </a:p>
          <a:p>
            <a:pPr lvl="1"/>
            <a:r>
              <a:rPr lang="en-US" dirty="0"/>
              <a:t>They expand the parking capacity of an existing facility with 20+ spaces by 30% or more.</a:t>
            </a:r>
          </a:p>
          <a:p>
            <a:r>
              <a:rPr lang="en-US" dirty="0"/>
              <a:t>Site design must accommodate future charging stations, including necessary electrical infrastructure and ventilation.</a:t>
            </a:r>
          </a:p>
          <a:p>
            <a:pPr marL="0" indent="0">
              <a:buNone/>
            </a:pPr>
            <a:r>
              <a:rPr lang="en-US" b="1" dirty="0"/>
              <a:t>Fuel Stations</a:t>
            </a:r>
            <a:r>
              <a:rPr lang="en-US" dirty="0"/>
              <a:t>:</a:t>
            </a:r>
          </a:p>
          <a:p>
            <a:r>
              <a:rPr lang="en-US" dirty="0"/>
              <a:t>Fuel station layouts must include designated parking spaces for electric vehicles, complete with safety measures such as barriers.</a:t>
            </a:r>
          </a:p>
          <a:p>
            <a:pPr marL="0" indent="0">
              <a:buNone/>
            </a:pPr>
            <a:r>
              <a:rPr lang="en-US" b="1" dirty="0"/>
              <a:t>Table 16.1: EV Charging Requirements</a:t>
            </a:r>
            <a:r>
              <a:rPr lang="en-US" dirty="0"/>
              <a:t>:</a:t>
            </a:r>
          </a:p>
          <a:p>
            <a:r>
              <a:rPr lang="en-US" dirty="0"/>
              <a:t>Specifies the percentage of parking spaces required for various land uses, such as:</a:t>
            </a:r>
          </a:p>
          <a:p>
            <a:pPr lvl="1"/>
            <a:r>
              <a:rPr lang="en-US" dirty="0"/>
              <a:t>High-rise Residential: 10-5%</a:t>
            </a:r>
          </a:p>
          <a:p>
            <a:pPr lvl="1"/>
            <a:r>
              <a:rPr lang="en-US" dirty="0"/>
              <a:t>Retail/Restaurants: 2%</a:t>
            </a:r>
          </a:p>
          <a:p>
            <a:pPr lvl="1"/>
            <a:r>
              <a:rPr lang="en-US" dirty="0"/>
              <a:t>Office/Medical: 3%</a:t>
            </a:r>
          </a:p>
          <a:p>
            <a:pPr lvl="1"/>
            <a:r>
              <a:rPr lang="en-US" dirty="0"/>
              <a:t>Industrial: 1%</a:t>
            </a:r>
          </a:p>
          <a:p>
            <a:pPr lvl="1"/>
            <a:r>
              <a:rPr lang="en-US" dirty="0"/>
              <a:t>Others: 3%</a:t>
            </a:r>
          </a:p>
          <a:p>
            <a:endParaRPr lang="en-US" dirty="0"/>
          </a:p>
        </p:txBody>
      </p:sp>
    </p:spTree>
    <p:extLst>
      <p:ext uri="{BB962C8B-B14F-4D97-AF65-F5344CB8AC3E}">
        <p14:creationId xmlns:p14="http://schemas.microsoft.com/office/powerpoint/2010/main" val="112324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3805" y="197390"/>
            <a:ext cx="8911687" cy="701770"/>
          </a:xfrm>
        </p:spPr>
        <p:txBody>
          <a:bodyPr>
            <a:normAutofit fontScale="90000"/>
          </a:bodyPr>
          <a:lstStyle/>
          <a:p>
            <a:r>
              <a:rPr lang="en-US" b="1" dirty="0"/>
              <a:t>Overview of </a:t>
            </a:r>
            <a:r>
              <a:rPr lang="en-US" b="1" dirty="0" smtClean="0"/>
              <a:t>ECBC 2023</a:t>
            </a:r>
            <a:r>
              <a:rPr lang="en-US" sz="2800" dirty="0"/>
              <a:t/>
            </a:r>
            <a:br>
              <a:rPr lang="en-US" sz="2800" dirty="0"/>
            </a:br>
            <a:endParaRPr lang="en-US" b="1" dirty="0"/>
          </a:p>
        </p:txBody>
      </p:sp>
      <p:sp>
        <p:nvSpPr>
          <p:cNvPr id="3" name="Content Placeholder 2"/>
          <p:cNvSpPr>
            <a:spLocks noGrp="1"/>
          </p:cNvSpPr>
          <p:nvPr>
            <p:ph idx="1"/>
          </p:nvPr>
        </p:nvSpPr>
        <p:spPr>
          <a:xfrm>
            <a:off x="1935480" y="914400"/>
            <a:ext cx="10088880" cy="5699760"/>
          </a:xfrm>
        </p:spPr>
        <p:txBody>
          <a:bodyPr>
            <a:normAutofit fontScale="85000" lnSpcReduction="10000"/>
          </a:bodyPr>
          <a:lstStyle/>
          <a:p>
            <a:pPr marL="0" lvl="0" indent="0">
              <a:buNone/>
            </a:pPr>
            <a:r>
              <a:rPr lang="en-US" b="1" dirty="0" smtClean="0"/>
              <a:t>What </a:t>
            </a:r>
            <a:r>
              <a:rPr lang="en-US" b="1" dirty="0"/>
              <a:t>is ECBC?</a:t>
            </a:r>
            <a:endParaRPr lang="en-US" sz="1600" dirty="0"/>
          </a:p>
          <a:p>
            <a:pPr>
              <a:lnSpc>
                <a:spcPct val="150000"/>
              </a:lnSpc>
            </a:pPr>
            <a:r>
              <a:rPr lang="en-US" dirty="0" smtClean="0"/>
              <a:t>The </a:t>
            </a:r>
            <a:r>
              <a:rPr lang="en-US" b="1" dirty="0" smtClean="0"/>
              <a:t>ECBC</a:t>
            </a:r>
            <a:r>
              <a:rPr lang="en-US" dirty="0" smtClean="0"/>
              <a:t> stand for </a:t>
            </a:r>
            <a:r>
              <a:rPr lang="en-US" dirty="0"/>
              <a:t>Energy Conservation Building Code 2023 (</a:t>
            </a:r>
            <a:r>
              <a:rPr lang="en-US" dirty="0" smtClean="0"/>
              <a:t> </a:t>
            </a:r>
            <a:r>
              <a:rPr lang="en-US" dirty="0"/>
              <a:t>in </a:t>
            </a:r>
            <a:r>
              <a:rPr lang="en-US" dirty="0" smtClean="0"/>
              <a:t>Pakistan), </a:t>
            </a:r>
            <a:r>
              <a:rPr lang="en-US" dirty="0"/>
              <a:t>updating the </a:t>
            </a:r>
            <a:r>
              <a:rPr lang="en-US" b="1" dirty="0"/>
              <a:t>Building Code of Pakistan (Energy </a:t>
            </a:r>
            <a:r>
              <a:rPr lang="en-US" b="1" dirty="0" smtClean="0"/>
              <a:t>Provisions-2011</a:t>
            </a:r>
            <a:r>
              <a:rPr lang="en-US" b="1" dirty="0"/>
              <a:t>)</a:t>
            </a:r>
            <a:r>
              <a:rPr lang="en-US" dirty="0" smtClean="0"/>
              <a:t>, </a:t>
            </a:r>
            <a:r>
              <a:rPr lang="en-US" dirty="0"/>
              <a:t>aims to enhance energy </a:t>
            </a:r>
            <a:r>
              <a:rPr lang="en-US" dirty="0" smtClean="0"/>
              <a:t>efficiency </a:t>
            </a:r>
            <a:r>
              <a:rPr lang="en-US" dirty="0"/>
              <a:t>in the building sector, which consumes 23% of total energy and 54% of electricity in the </a:t>
            </a:r>
            <a:r>
              <a:rPr lang="en-US" dirty="0" smtClean="0"/>
              <a:t>country</a:t>
            </a:r>
          </a:p>
          <a:p>
            <a:pPr>
              <a:lnSpc>
                <a:spcPct val="150000"/>
              </a:lnSpc>
            </a:pPr>
            <a:r>
              <a:rPr lang="en-US" dirty="0" smtClean="0"/>
              <a:t>The </a:t>
            </a:r>
            <a:r>
              <a:rPr lang="en-US" dirty="0"/>
              <a:t>ECBC-2023 offers energy efficient building designs, use of energy </a:t>
            </a:r>
            <a:r>
              <a:rPr lang="en-US" dirty="0" smtClean="0"/>
              <a:t>efficient appliances</a:t>
            </a:r>
            <a:r>
              <a:rPr lang="en-US" dirty="0"/>
              <a:t>, renewable energy, retrofitting of the existing buildings, support to e-mobility and monitoring </a:t>
            </a:r>
            <a:r>
              <a:rPr lang="en-US" dirty="0" smtClean="0"/>
              <a:t>systems</a:t>
            </a:r>
            <a:endParaRPr lang="en-US" dirty="0"/>
          </a:p>
          <a:p>
            <a:pPr marL="0" lvl="0" indent="0">
              <a:lnSpc>
                <a:spcPct val="150000"/>
              </a:lnSpc>
              <a:buNone/>
            </a:pPr>
            <a:r>
              <a:rPr lang="en-US" b="1" dirty="0" smtClean="0"/>
              <a:t>Importance </a:t>
            </a:r>
            <a:r>
              <a:rPr lang="en-US" b="1" dirty="0"/>
              <a:t>of ECBC</a:t>
            </a:r>
            <a:endParaRPr lang="en-US" sz="1600" dirty="0"/>
          </a:p>
          <a:p>
            <a:pPr>
              <a:lnSpc>
                <a:spcPct val="150000"/>
              </a:lnSpc>
            </a:pPr>
            <a:r>
              <a:rPr lang="en-US" dirty="0" smtClean="0"/>
              <a:t>The </a:t>
            </a:r>
            <a:r>
              <a:rPr lang="en-US" dirty="0"/>
              <a:t>implementation of </a:t>
            </a:r>
            <a:r>
              <a:rPr lang="en-US" dirty="0" smtClean="0"/>
              <a:t>ECBC-2023 can </a:t>
            </a:r>
            <a:r>
              <a:rPr lang="en-US" dirty="0"/>
              <a:t>bring a significant reduction (15-20%) in our building sector energy </a:t>
            </a:r>
            <a:r>
              <a:rPr lang="en-US" dirty="0" smtClean="0"/>
              <a:t>consumption and </a:t>
            </a:r>
            <a:r>
              <a:rPr lang="en-US" dirty="0"/>
              <a:t>to achieve the net zero </a:t>
            </a:r>
            <a:r>
              <a:rPr lang="en-US" dirty="0" smtClean="0"/>
              <a:t>emission targets </a:t>
            </a:r>
            <a:r>
              <a:rPr lang="en-US" dirty="0"/>
              <a:t>to mitigate the carbon </a:t>
            </a:r>
            <a:r>
              <a:rPr lang="en-US" dirty="0" smtClean="0"/>
              <a:t>footprints</a:t>
            </a:r>
          </a:p>
          <a:p>
            <a:pPr>
              <a:lnSpc>
                <a:spcPct val="150000"/>
              </a:lnSpc>
            </a:pPr>
            <a:r>
              <a:rPr lang="en-US" dirty="0" smtClean="0"/>
              <a:t>It </a:t>
            </a:r>
            <a:r>
              <a:rPr lang="en-US" dirty="0"/>
              <a:t>aligns </a:t>
            </a:r>
            <a:r>
              <a:rPr lang="en-US" dirty="0" smtClean="0"/>
              <a:t>with sustainable </a:t>
            </a:r>
            <a:r>
              <a:rPr lang="en-US" dirty="0"/>
              <a:t>development goals and international </a:t>
            </a:r>
            <a:r>
              <a:rPr lang="en-US" dirty="0" smtClean="0"/>
              <a:t>standards </a:t>
            </a:r>
            <a:r>
              <a:rPr lang="en-US" dirty="0"/>
              <a:t>like </a:t>
            </a:r>
            <a:r>
              <a:rPr lang="en-US" b="1" dirty="0" smtClean="0"/>
              <a:t>ASHRAE</a:t>
            </a:r>
            <a:r>
              <a:rPr lang="en-US" dirty="0" smtClean="0"/>
              <a:t> (American </a:t>
            </a:r>
            <a:r>
              <a:rPr lang="en-US" dirty="0"/>
              <a:t>Society of Heating, Refrigerating and Air Conditioning </a:t>
            </a:r>
            <a:r>
              <a:rPr lang="en-US" dirty="0" smtClean="0"/>
              <a:t>Engineers</a:t>
            </a:r>
            <a:r>
              <a:rPr lang="en-US" dirty="0"/>
              <a:t>)</a:t>
            </a:r>
            <a:r>
              <a:rPr lang="en-US" dirty="0" smtClean="0"/>
              <a:t> and  </a:t>
            </a:r>
            <a:r>
              <a:rPr lang="en-US" b="1" dirty="0" smtClean="0"/>
              <a:t>ANSI</a:t>
            </a:r>
            <a:r>
              <a:rPr lang="en-US" dirty="0" smtClean="0"/>
              <a:t> (American </a:t>
            </a:r>
            <a:r>
              <a:rPr lang="en-US" dirty="0"/>
              <a:t>National Standards </a:t>
            </a:r>
            <a:r>
              <a:rPr lang="en-US" dirty="0" smtClean="0"/>
              <a:t>Institute) to </a:t>
            </a:r>
            <a:r>
              <a:rPr lang="en-US" dirty="0"/>
              <a:t>reduce energy </a:t>
            </a:r>
            <a:r>
              <a:rPr lang="en-US" dirty="0" smtClean="0"/>
              <a:t>consumption, mitigate </a:t>
            </a:r>
            <a:r>
              <a:rPr lang="en-US" dirty="0"/>
              <a:t>climate change impacts, and promote sustainability</a:t>
            </a:r>
          </a:p>
        </p:txBody>
      </p:sp>
    </p:spTree>
    <p:extLst>
      <p:ext uri="{BB962C8B-B14F-4D97-AF65-F5344CB8AC3E}">
        <p14:creationId xmlns:p14="http://schemas.microsoft.com/office/powerpoint/2010/main" val="7694398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3080" y="929640"/>
            <a:ext cx="10408920" cy="5821680"/>
          </a:xfrm>
        </p:spPr>
        <p:txBody>
          <a:bodyPr>
            <a:normAutofit fontScale="85000" lnSpcReduction="20000"/>
          </a:bodyPr>
          <a:lstStyle/>
          <a:p>
            <a:pPr marL="0" indent="0">
              <a:buNone/>
            </a:pPr>
            <a:r>
              <a:rPr lang="en-US" b="1" dirty="0"/>
              <a:t>General Station Requirements</a:t>
            </a:r>
            <a:r>
              <a:rPr lang="en-US" dirty="0"/>
              <a:t>:</a:t>
            </a:r>
          </a:p>
          <a:p>
            <a:r>
              <a:rPr lang="en-US" b="1" dirty="0"/>
              <a:t>Size</a:t>
            </a:r>
            <a:r>
              <a:rPr lang="en-US" dirty="0"/>
              <a:t>: Standard-sized parking spaces are required for charging stations.</a:t>
            </a:r>
          </a:p>
          <a:p>
            <a:r>
              <a:rPr lang="en-US" b="1" dirty="0"/>
              <a:t>Equipment Standards</a:t>
            </a:r>
            <a:r>
              <a:rPr lang="en-US" dirty="0"/>
              <a:t>:</a:t>
            </a:r>
          </a:p>
          <a:p>
            <a:pPr lvl="1"/>
            <a:r>
              <a:rPr lang="en-US" dirty="0"/>
              <a:t>Clearance: Charging equipment must be positioned 12-24 inches from the curb.</a:t>
            </a:r>
          </a:p>
          <a:p>
            <a:pPr lvl="1"/>
            <a:r>
              <a:rPr lang="en-US" dirty="0"/>
              <a:t>Protection: Equipment must be secured against potential damage.</a:t>
            </a:r>
          </a:p>
          <a:p>
            <a:r>
              <a:rPr lang="en-US" b="1" dirty="0"/>
              <a:t>Signage</a:t>
            </a:r>
            <a:r>
              <a:rPr lang="en-US" dirty="0"/>
              <a:t>: Required signage must indicate that spaces are reserved for charging, including relevant charging information and restrictions.</a:t>
            </a:r>
          </a:p>
          <a:p>
            <a:r>
              <a:rPr lang="en-US" b="1" dirty="0"/>
              <a:t>Lighting</a:t>
            </a:r>
            <a:r>
              <a:rPr lang="en-US" dirty="0"/>
              <a:t>: Adequate site lighting must be provided for charging stations unless charging occurs during the day.</a:t>
            </a:r>
          </a:p>
          <a:p>
            <a:pPr marL="0" indent="0">
              <a:buNone/>
            </a:pPr>
            <a:r>
              <a:rPr lang="en-US" b="1" dirty="0"/>
              <a:t>Accessible Facilities</a:t>
            </a:r>
            <a:r>
              <a:rPr lang="en-US" dirty="0"/>
              <a:t>:</a:t>
            </a:r>
          </a:p>
          <a:p>
            <a:r>
              <a:rPr lang="en-US" b="1" dirty="0"/>
              <a:t>Minimum Number of Accessible EV Charging Points</a:t>
            </a:r>
            <a:r>
              <a:rPr lang="en-US" dirty="0"/>
              <a:t>:</a:t>
            </a:r>
          </a:p>
          <a:p>
            <a:pPr lvl="1"/>
            <a:r>
              <a:rPr lang="en-US" dirty="0"/>
              <a:t>1 for 50-5 </a:t>
            </a:r>
            <a:r>
              <a:rPr lang="en-US" dirty="0" smtClean="0"/>
              <a:t>spaces				2 </a:t>
            </a:r>
            <a:r>
              <a:rPr lang="en-US" dirty="0"/>
              <a:t>for 100-51 </a:t>
            </a:r>
            <a:r>
              <a:rPr lang="en-US" dirty="0" smtClean="0"/>
              <a:t>spaces			3 </a:t>
            </a:r>
            <a:r>
              <a:rPr lang="en-US" dirty="0"/>
              <a:t>for 150-101 spaces</a:t>
            </a:r>
          </a:p>
          <a:p>
            <a:pPr marL="0" indent="0">
              <a:buNone/>
            </a:pPr>
            <a:r>
              <a:rPr lang="en-US" dirty="0" smtClean="0"/>
              <a:t>	These </a:t>
            </a:r>
            <a:r>
              <a:rPr lang="en-US" dirty="0"/>
              <a:t>points should be near building entrances and accessible routes.</a:t>
            </a:r>
          </a:p>
          <a:p>
            <a:pPr marL="0" indent="0">
              <a:buNone/>
            </a:pPr>
            <a:r>
              <a:rPr lang="en-US" b="1" dirty="0"/>
              <a:t>Charging and Parking</a:t>
            </a:r>
            <a:r>
              <a:rPr lang="en-US" dirty="0"/>
              <a:t>:</a:t>
            </a:r>
          </a:p>
          <a:p>
            <a:r>
              <a:rPr lang="en-US" dirty="0"/>
              <a:t>EV charging spaces count towards the total minimum and maximum parking requirements.</a:t>
            </a:r>
          </a:p>
          <a:p>
            <a:r>
              <a:rPr lang="en-US" dirty="0"/>
              <a:t>Spaces are exclusively reserved for electric vehicles unless otherwise specified.</a:t>
            </a:r>
          </a:p>
          <a:p>
            <a:r>
              <a:rPr lang="en-US" b="1" dirty="0"/>
              <a:t>Decommissioning</a:t>
            </a:r>
            <a:r>
              <a:rPr lang="en-US" dirty="0"/>
              <a:t>:</a:t>
            </a:r>
          </a:p>
          <a:p>
            <a:r>
              <a:rPr lang="en-US" dirty="0"/>
              <a:t>Property owners must restore sites to original condition within 90 days of discontinuing EVCI use. If not completed, NEECA will handle removal at the owner's expense.</a:t>
            </a:r>
          </a:p>
          <a:p>
            <a:endParaRPr lang="en-US" dirty="0"/>
          </a:p>
        </p:txBody>
      </p:sp>
      <p:sp>
        <p:nvSpPr>
          <p:cNvPr id="4" name="Title 1"/>
          <p:cNvSpPr>
            <a:spLocks noGrp="1"/>
          </p:cNvSpPr>
          <p:nvPr>
            <p:ph type="title"/>
          </p:nvPr>
        </p:nvSpPr>
        <p:spPr>
          <a:xfrm>
            <a:off x="1798321" y="212630"/>
            <a:ext cx="10393680" cy="640810"/>
          </a:xfrm>
        </p:spPr>
        <p:txBody>
          <a:bodyPr>
            <a:normAutofit/>
          </a:bodyPr>
          <a:lstStyle/>
          <a:p>
            <a:r>
              <a:rPr lang="en-US" sz="3200" b="1" dirty="0"/>
              <a:t>Charging Provisions for Electric Vehicles </a:t>
            </a:r>
          </a:p>
        </p:txBody>
      </p:sp>
    </p:spTree>
    <p:extLst>
      <p:ext uri="{BB962C8B-B14F-4D97-AF65-F5344CB8AC3E}">
        <p14:creationId xmlns:p14="http://schemas.microsoft.com/office/powerpoint/2010/main" val="14075782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9045" y="288830"/>
            <a:ext cx="8911687" cy="686530"/>
          </a:xfrm>
        </p:spPr>
        <p:txBody>
          <a:bodyPr/>
          <a:lstStyle/>
          <a:p>
            <a:r>
              <a:rPr lang="en-US" b="1" dirty="0"/>
              <a:t>WATER REUSE SYSTEMS</a:t>
            </a:r>
          </a:p>
        </p:txBody>
      </p:sp>
      <p:sp>
        <p:nvSpPr>
          <p:cNvPr id="3" name="Content Placeholder 2"/>
          <p:cNvSpPr>
            <a:spLocks noGrp="1"/>
          </p:cNvSpPr>
          <p:nvPr>
            <p:ph idx="1"/>
          </p:nvPr>
        </p:nvSpPr>
        <p:spPr>
          <a:xfrm>
            <a:off x="2071052" y="1112520"/>
            <a:ext cx="9907588" cy="5638800"/>
          </a:xfrm>
        </p:spPr>
        <p:txBody>
          <a:bodyPr>
            <a:normAutofit fontScale="92500" lnSpcReduction="20000"/>
          </a:bodyPr>
          <a:lstStyle/>
          <a:p>
            <a:pPr>
              <a:lnSpc>
                <a:spcPct val="150000"/>
              </a:lnSpc>
            </a:pPr>
            <a:r>
              <a:rPr lang="en-US" b="1" dirty="0" smtClean="0"/>
              <a:t>Introduction: T</a:t>
            </a:r>
            <a:r>
              <a:rPr lang="en-US" dirty="0" smtClean="0"/>
              <a:t>he </a:t>
            </a:r>
            <a:r>
              <a:rPr lang="en-US" dirty="0"/>
              <a:t>chapter on Wastewater Reuse in the Energy Conservation Building Code 2023 outlines guidelines for the safe and sustainable use of treated wastewater in buildings, promoting water conservation and reducing reliance on freshwater resources. Key elements include:</a:t>
            </a:r>
          </a:p>
          <a:p>
            <a:pPr>
              <a:lnSpc>
                <a:spcPct val="150000"/>
              </a:lnSpc>
            </a:pPr>
            <a:r>
              <a:rPr lang="en-US" b="1" dirty="0"/>
              <a:t>Objectives</a:t>
            </a:r>
            <a:r>
              <a:rPr lang="en-US" dirty="0"/>
              <a:t>: Encouraging non-potable reuse of wastewater (e.g., toilet flushing, irrigation) while ensuring safety through proper treatment and disinfection.</a:t>
            </a:r>
          </a:p>
          <a:p>
            <a:pPr>
              <a:lnSpc>
                <a:spcPct val="150000"/>
              </a:lnSpc>
            </a:pPr>
            <a:r>
              <a:rPr lang="en-US" b="1" dirty="0"/>
              <a:t>Pak-EPA Role</a:t>
            </a:r>
            <a:r>
              <a:rPr lang="en-US" dirty="0"/>
              <a:t>: The Pakistan Environmental Protection Agency develops policies and standards, such as the National Environmental Quality Standards for Wastewater.</a:t>
            </a:r>
          </a:p>
          <a:p>
            <a:pPr>
              <a:lnSpc>
                <a:spcPct val="150000"/>
              </a:lnSpc>
            </a:pPr>
            <a:r>
              <a:rPr lang="en-US" b="1" dirty="0"/>
              <a:t>Resource Management</a:t>
            </a:r>
            <a:r>
              <a:rPr lang="en-US" dirty="0"/>
              <a:t>: Emphasizes the benefits of water reuse, including reduced pollution and resource savings, with the potential to support significant populations.</a:t>
            </a:r>
          </a:p>
          <a:p>
            <a:pPr>
              <a:lnSpc>
                <a:spcPct val="150000"/>
              </a:lnSpc>
            </a:pPr>
            <a:r>
              <a:rPr lang="en-US" b="1" dirty="0"/>
              <a:t>Design and Installation</a:t>
            </a:r>
            <a:r>
              <a:rPr lang="en-US" dirty="0"/>
              <a:t>: Highlights the need for qualified designers and installers, compliance with regulations, and effective monitoring and maintenance of systems.</a:t>
            </a:r>
          </a:p>
          <a:p>
            <a:pPr>
              <a:lnSpc>
                <a:spcPct val="150000"/>
              </a:lnSpc>
            </a:pPr>
            <a:r>
              <a:rPr lang="en-US" b="1" dirty="0"/>
              <a:t>Documentation</a:t>
            </a:r>
            <a:r>
              <a:rPr lang="en-US" dirty="0"/>
              <a:t>: Requires thorough compliance documentation to demonstrate adherence to building codes.</a:t>
            </a:r>
          </a:p>
          <a:p>
            <a:endParaRPr lang="en-US" dirty="0"/>
          </a:p>
        </p:txBody>
      </p:sp>
    </p:spTree>
    <p:extLst>
      <p:ext uri="{BB962C8B-B14F-4D97-AF65-F5344CB8AC3E}">
        <p14:creationId xmlns:p14="http://schemas.microsoft.com/office/powerpoint/2010/main" val="42596900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8320" y="243110"/>
            <a:ext cx="10165079" cy="1280890"/>
          </a:xfrm>
        </p:spPr>
        <p:txBody>
          <a:bodyPr>
            <a:normAutofit/>
          </a:bodyPr>
          <a:lstStyle/>
          <a:p>
            <a:r>
              <a:rPr lang="en-US" b="1" dirty="0" smtClean="0"/>
              <a:t>Duties of the Provincial Designated Agency (PDA) under NEECA ECBC 2023</a:t>
            </a:r>
            <a:endParaRPr lang="en-US" b="1" dirty="0"/>
          </a:p>
        </p:txBody>
      </p:sp>
      <p:sp>
        <p:nvSpPr>
          <p:cNvPr id="3" name="Content Placeholder 2"/>
          <p:cNvSpPr>
            <a:spLocks noGrp="1"/>
          </p:cNvSpPr>
          <p:nvPr>
            <p:ph idx="1"/>
          </p:nvPr>
        </p:nvSpPr>
        <p:spPr>
          <a:xfrm>
            <a:off x="975360" y="1447800"/>
            <a:ext cx="11033760" cy="5242560"/>
          </a:xfrm>
        </p:spPr>
        <p:txBody>
          <a:bodyPr>
            <a:normAutofit fontScale="92500" lnSpcReduction="10000"/>
          </a:bodyPr>
          <a:lstStyle/>
          <a:p>
            <a:pPr marL="0" indent="0">
              <a:lnSpc>
                <a:spcPct val="150000"/>
              </a:lnSpc>
              <a:buNone/>
            </a:pPr>
            <a:r>
              <a:rPr lang="en-US" dirty="0" smtClean="0"/>
              <a:t>The </a:t>
            </a:r>
            <a:r>
              <a:rPr lang="en-US" b="1" dirty="0"/>
              <a:t>Provincial Designated Agency (PDA)</a:t>
            </a:r>
            <a:r>
              <a:rPr lang="en-US" dirty="0"/>
              <a:t> plays a significant role in ensuring compliance with the </a:t>
            </a:r>
            <a:r>
              <a:rPr lang="en-US" b="1" dirty="0"/>
              <a:t>National Energy Efficiency and Conservation Act (NEECA)</a:t>
            </a:r>
            <a:r>
              <a:rPr lang="en-US" dirty="0"/>
              <a:t> and the </a:t>
            </a:r>
            <a:r>
              <a:rPr lang="en-US" b="1" dirty="0"/>
              <a:t>Energy Conservation Building Code (ECBC) 2023</a:t>
            </a:r>
            <a:r>
              <a:rPr lang="en-US" dirty="0"/>
              <a:t> at the provincial level in Pakistan. The </a:t>
            </a:r>
            <a:r>
              <a:rPr lang="en-US" b="1" dirty="0"/>
              <a:t>PDA</a:t>
            </a:r>
            <a:r>
              <a:rPr lang="en-US" dirty="0"/>
              <a:t> is responsible for overseeing and enforcing energy efficiency measures within their jurisdiction, working to ensure that buildings and construction projects comply with national standards for energy conservation</a:t>
            </a:r>
          </a:p>
          <a:p>
            <a:pPr marL="0" indent="0">
              <a:lnSpc>
                <a:spcPct val="150000"/>
              </a:lnSpc>
              <a:buNone/>
            </a:pPr>
            <a:r>
              <a:rPr lang="en-US" b="1" dirty="0"/>
              <a:t>Duties of the Provincial Designated Agency (PDA) under NEECA ECBC 2023</a:t>
            </a:r>
          </a:p>
          <a:p>
            <a:pPr>
              <a:lnSpc>
                <a:spcPct val="150000"/>
              </a:lnSpc>
            </a:pPr>
            <a:r>
              <a:rPr lang="en-US" b="1" dirty="0"/>
              <a:t>Compliance Enforcement</a:t>
            </a:r>
            <a:r>
              <a:rPr lang="en-US" dirty="0"/>
              <a:t>: Monitor and ensure building compliance with ECBC 2023 energy efficiency standards through inspections and audits.</a:t>
            </a:r>
          </a:p>
          <a:p>
            <a:pPr>
              <a:lnSpc>
                <a:spcPct val="150000"/>
              </a:lnSpc>
            </a:pPr>
            <a:r>
              <a:rPr lang="en-US" b="1" dirty="0"/>
              <a:t>Approval &amp; Certification</a:t>
            </a:r>
            <a:r>
              <a:rPr lang="en-US" dirty="0"/>
              <a:t>: Review and approve energy compliance documentation; issue compliance certificates and permits.</a:t>
            </a:r>
          </a:p>
          <a:p>
            <a:pPr>
              <a:lnSpc>
                <a:spcPct val="150000"/>
              </a:lnSpc>
            </a:pPr>
            <a:r>
              <a:rPr lang="en-US" b="1" dirty="0"/>
              <a:t>Capacity Building</a:t>
            </a:r>
            <a:r>
              <a:rPr lang="en-US" dirty="0"/>
              <a:t>: Provide training and awareness programs for architects, engineers, and contractors on energy-efficient design and ECBC standards.</a:t>
            </a:r>
          </a:p>
          <a:p>
            <a:endParaRPr lang="en-US" dirty="0"/>
          </a:p>
        </p:txBody>
      </p:sp>
    </p:spTree>
    <p:extLst>
      <p:ext uri="{BB962C8B-B14F-4D97-AF65-F5344CB8AC3E}">
        <p14:creationId xmlns:p14="http://schemas.microsoft.com/office/powerpoint/2010/main" val="8686644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4040" y="1783080"/>
            <a:ext cx="10073640" cy="5257800"/>
          </a:xfrm>
        </p:spPr>
        <p:txBody>
          <a:bodyPr>
            <a:normAutofit/>
          </a:bodyPr>
          <a:lstStyle/>
          <a:p>
            <a:r>
              <a:rPr lang="en-US" b="1" dirty="0" smtClean="0"/>
              <a:t>Promotion </a:t>
            </a:r>
            <a:r>
              <a:rPr lang="en-US" b="1" dirty="0"/>
              <a:t>of Energy Efficiency</a:t>
            </a:r>
            <a:r>
              <a:rPr lang="en-US" dirty="0"/>
              <a:t>: Advocate for energy-efficient building designs, renewable energy integration, and green technologies.</a:t>
            </a:r>
          </a:p>
          <a:p>
            <a:r>
              <a:rPr lang="en-US" b="1" dirty="0"/>
              <a:t>Policy Implementation</a:t>
            </a:r>
            <a:r>
              <a:rPr lang="en-US" dirty="0"/>
              <a:t>: Implement ECBC 2023 and related energy policies within the province; integrate them into local regulations.</a:t>
            </a:r>
          </a:p>
          <a:p>
            <a:r>
              <a:rPr lang="en-US" b="1" dirty="0"/>
              <a:t>Energy Performance Monitoring</a:t>
            </a:r>
            <a:r>
              <a:rPr lang="en-US" dirty="0"/>
              <a:t>: Track and report energy performance; support energy audits and improvement initiatives.</a:t>
            </a:r>
          </a:p>
          <a:p>
            <a:r>
              <a:rPr lang="en-US" b="1" dirty="0"/>
              <a:t>Support for Technology</a:t>
            </a:r>
            <a:r>
              <a:rPr lang="en-US" dirty="0"/>
              <a:t>: Promote energy-efficient technologies and building automation systems.</a:t>
            </a:r>
          </a:p>
          <a:p>
            <a:r>
              <a:rPr lang="en-US" b="1" dirty="0"/>
              <a:t>Stakeholder Coordination</a:t>
            </a:r>
            <a:r>
              <a:rPr lang="en-US" dirty="0"/>
              <a:t>: Facilitate communication among government agencies, developers, and local authorities.</a:t>
            </a:r>
          </a:p>
          <a:p>
            <a:r>
              <a:rPr lang="en-US" b="1" dirty="0"/>
              <a:t>Documentation &amp; Reporting</a:t>
            </a:r>
            <a:r>
              <a:rPr lang="en-US" dirty="0"/>
              <a:t>: Maintain compliance records and provide periodic reports to NEECA on progress and impact.</a:t>
            </a:r>
          </a:p>
          <a:p>
            <a:r>
              <a:rPr lang="en-US" b="1" dirty="0"/>
              <a:t>R&amp;D Support</a:t>
            </a:r>
            <a:r>
              <a:rPr lang="en-US" dirty="0"/>
              <a:t>: Engage in or support research on energy efficiency innovations and best practices</a:t>
            </a:r>
            <a:r>
              <a:rPr lang="en-US" dirty="0" smtClean="0"/>
              <a:t>.</a:t>
            </a:r>
            <a:endParaRPr lang="en-US" dirty="0"/>
          </a:p>
        </p:txBody>
      </p:sp>
      <p:sp>
        <p:nvSpPr>
          <p:cNvPr id="4" name="Title 1"/>
          <p:cNvSpPr>
            <a:spLocks noGrp="1"/>
          </p:cNvSpPr>
          <p:nvPr>
            <p:ph type="title"/>
          </p:nvPr>
        </p:nvSpPr>
        <p:spPr>
          <a:xfrm>
            <a:off x="1798320" y="243110"/>
            <a:ext cx="10165079" cy="1280890"/>
          </a:xfrm>
        </p:spPr>
        <p:txBody>
          <a:bodyPr>
            <a:normAutofit/>
          </a:bodyPr>
          <a:lstStyle/>
          <a:p>
            <a:r>
              <a:rPr lang="en-US" b="1" dirty="0" smtClean="0"/>
              <a:t>Duties of the Provincial Designated Agency (PDA) under NEECA ECBC 2023</a:t>
            </a:r>
            <a:endParaRPr lang="en-US" b="1" dirty="0"/>
          </a:p>
        </p:txBody>
      </p:sp>
    </p:spTree>
    <p:extLst>
      <p:ext uri="{BB962C8B-B14F-4D97-AF65-F5344CB8AC3E}">
        <p14:creationId xmlns:p14="http://schemas.microsoft.com/office/powerpoint/2010/main" val="16323028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5000" b="1" dirty="0" smtClean="0"/>
              <a:t>						</a:t>
            </a:r>
          </a:p>
          <a:p>
            <a:pPr marL="0" indent="0">
              <a:buNone/>
            </a:pPr>
            <a:r>
              <a:rPr lang="en-US" sz="5000" b="1" dirty="0"/>
              <a:t>	</a:t>
            </a:r>
            <a:r>
              <a:rPr lang="en-US" sz="5000" b="1" dirty="0" smtClean="0"/>
              <a:t>					Thanks</a:t>
            </a:r>
            <a:endParaRPr lang="en-US" sz="5000" b="1" dirty="0"/>
          </a:p>
        </p:txBody>
      </p:sp>
    </p:spTree>
    <p:extLst>
      <p:ext uri="{BB962C8B-B14F-4D97-AF65-F5344CB8AC3E}">
        <p14:creationId xmlns:p14="http://schemas.microsoft.com/office/powerpoint/2010/main" val="2059560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125" y="197390"/>
            <a:ext cx="8911687" cy="808450"/>
          </a:xfrm>
        </p:spPr>
        <p:txBody>
          <a:bodyPr/>
          <a:lstStyle/>
          <a:p>
            <a:r>
              <a:rPr lang="en-US" b="1" dirty="0" smtClean="0"/>
              <a:t>Goals &amp; Objectives ECBC 2023</a:t>
            </a:r>
            <a:endParaRPr lang="en-US" b="1" dirty="0"/>
          </a:p>
        </p:txBody>
      </p:sp>
      <p:sp>
        <p:nvSpPr>
          <p:cNvPr id="3" name="Content Placeholder 2"/>
          <p:cNvSpPr>
            <a:spLocks noGrp="1"/>
          </p:cNvSpPr>
          <p:nvPr>
            <p:ph idx="1"/>
          </p:nvPr>
        </p:nvSpPr>
        <p:spPr>
          <a:xfrm>
            <a:off x="1676400" y="1036321"/>
            <a:ext cx="10789920" cy="5674704"/>
          </a:xfrm>
        </p:spPr>
        <p:txBody>
          <a:bodyPr>
            <a:noAutofit/>
          </a:bodyPr>
          <a:lstStyle/>
          <a:p>
            <a:pPr>
              <a:lnSpc>
                <a:spcPct val="150000"/>
              </a:lnSpc>
            </a:pPr>
            <a:r>
              <a:rPr lang="en-US" dirty="0" smtClean="0"/>
              <a:t>The ECBC-2023 </a:t>
            </a:r>
            <a:r>
              <a:rPr lang="en-US" dirty="0"/>
              <a:t>sets out </a:t>
            </a:r>
            <a:r>
              <a:rPr lang="en-US" dirty="0" smtClean="0"/>
              <a:t>minimum requirements </a:t>
            </a:r>
            <a:r>
              <a:rPr lang="en-US" dirty="0"/>
              <a:t>for energy-efficient design and energy conservation techniques </a:t>
            </a:r>
            <a:r>
              <a:rPr lang="en-US" dirty="0" smtClean="0"/>
              <a:t>for construction </a:t>
            </a:r>
            <a:r>
              <a:rPr lang="en-US" dirty="0"/>
              <a:t>of buildings, as well as for the </a:t>
            </a:r>
            <a:r>
              <a:rPr lang="en-US" dirty="0" smtClean="0"/>
              <a:t>energy-efficient operation </a:t>
            </a:r>
            <a:r>
              <a:rPr lang="en-US" dirty="0"/>
              <a:t>of </a:t>
            </a:r>
            <a:r>
              <a:rPr lang="en-US" dirty="0" smtClean="0"/>
              <a:t>building systems </a:t>
            </a:r>
            <a:r>
              <a:rPr lang="en-US" dirty="0"/>
              <a:t>and equipment</a:t>
            </a:r>
            <a:r>
              <a:rPr lang="en-US" dirty="0" smtClean="0"/>
              <a:t>.</a:t>
            </a:r>
          </a:p>
          <a:p>
            <a:pPr>
              <a:lnSpc>
                <a:spcPct val="150000"/>
              </a:lnSpc>
            </a:pPr>
            <a:r>
              <a:rPr lang="en-US" dirty="0"/>
              <a:t>NEECA will develop a building rating system to promote EE&amp;C. The necessary amendments will be made in ECBC-2023 to harmonize with the LEED building rating system. </a:t>
            </a:r>
            <a:endParaRPr lang="en-US" dirty="0" smtClean="0"/>
          </a:p>
          <a:p>
            <a:pPr>
              <a:lnSpc>
                <a:spcPct val="150000"/>
              </a:lnSpc>
            </a:pPr>
            <a:r>
              <a:rPr lang="en-US" dirty="0" smtClean="0"/>
              <a:t>The </a:t>
            </a:r>
            <a:r>
              <a:rPr lang="en-US" dirty="0"/>
              <a:t>ECBC-2023 will facilitate the NEECA Certified Energy Auditors and Energy Mangers for </a:t>
            </a:r>
            <a:r>
              <a:rPr lang="en-US" dirty="0" smtClean="0"/>
              <a:t>the implementation </a:t>
            </a:r>
            <a:r>
              <a:rPr lang="en-US" dirty="0"/>
              <a:t>of EE&amp;C measures and retrofits in the buildings</a:t>
            </a:r>
            <a:r>
              <a:rPr lang="en-US" dirty="0" smtClean="0"/>
              <a:t>.</a:t>
            </a:r>
          </a:p>
          <a:p>
            <a:pPr>
              <a:lnSpc>
                <a:spcPct val="150000"/>
              </a:lnSpc>
            </a:pPr>
            <a:r>
              <a:rPr lang="en-US" dirty="0"/>
              <a:t>The code provides an implementation and enforcement plan. Furthermore, the code recognizes the importance of sustainable energy sources in energy mix of Pakistan. The implementation of ECBC-2023 will have a significant impact on reducing the </a:t>
            </a:r>
            <a:r>
              <a:rPr lang="en-US" dirty="0" smtClean="0"/>
              <a:t>country’s </a:t>
            </a:r>
            <a:r>
              <a:rPr lang="en-US" dirty="0"/>
              <a:t>energy consumption and dependence on imported energy sources.</a:t>
            </a:r>
          </a:p>
        </p:txBody>
      </p:sp>
    </p:spTree>
    <p:extLst>
      <p:ext uri="{BB962C8B-B14F-4D97-AF65-F5344CB8AC3E}">
        <p14:creationId xmlns:p14="http://schemas.microsoft.com/office/powerpoint/2010/main" val="4212931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965" y="304070"/>
            <a:ext cx="8911687" cy="656050"/>
          </a:xfrm>
        </p:spPr>
        <p:txBody>
          <a:bodyPr>
            <a:normAutofit/>
          </a:bodyPr>
          <a:lstStyle/>
          <a:p>
            <a:r>
              <a:rPr lang="en-US" sz="3200" b="1" dirty="0"/>
              <a:t>Scope of ECBC-2023</a:t>
            </a:r>
            <a:endParaRPr lang="en-US" sz="3300" dirty="0"/>
          </a:p>
        </p:txBody>
      </p:sp>
      <p:sp>
        <p:nvSpPr>
          <p:cNvPr id="3" name="Content Placeholder 2"/>
          <p:cNvSpPr>
            <a:spLocks noGrp="1"/>
          </p:cNvSpPr>
          <p:nvPr>
            <p:ph idx="1"/>
          </p:nvPr>
        </p:nvSpPr>
        <p:spPr>
          <a:xfrm>
            <a:off x="1981200" y="1005841"/>
            <a:ext cx="9921240" cy="5654040"/>
          </a:xfrm>
        </p:spPr>
        <p:txBody>
          <a:bodyPr>
            <a:normAutofit fontScale="92500" lnSpcReduction="20000"/>
          </a:bodyPr>
          <a:lstStyle/>
          <a:p>
            <a:pPr marL="0" indent="0">
              <a:lnSpc>
                <a:spcPct val="150000"/>
              </a:lnSpc>
              <a:buNone/>
            </a:pPr>
            <a:r>
              <a:rPr lang="en-US" dirty="0" smtClean="0"/>
              <a:t>The </a:t>
            </a:r>
            <a:r>
              <a:rPr lang="en-US" dirty="0"/>
              <a:t>ECBC-2023 applies to buildings and building clusters that </a:t>
            </a:r>
            <a:r>
              <a:rPr lang="en-US" dirty="0" smtClean="0"/>
              <a:t>meet certain criteria</a:t>
            </a:r>
            <a:r>
              <a:rPr lang="en-US" dirty="0"/>
              <a:t> </a:t>
            </a:r>
            <a:r>
              <a:rPr lang="en-US" dirty="0" smtClean="0"/>
              <a:t>any of the below:</a:t>
            </a:r>
          </a:p>
          <a:p>
            <a:pPr>
              <a:lnSpc>
                <a:spcPct val="150000"/>
              </a:lnSpc>
            </a:pPr>
            <a:r>
              <a:rPr lang="en-US" dirty="0" smtClean="0"/>
              <a:t>A </a:t>
            </a:r>
            <a:r>
              <a:rPr lang="en-US" dirty="0"/>
              <a:t>total connected load of 50 kW or greater</a:t>
            </a:r>
            <a:r>
              <a:rPr lang="en-US" dirty="0" smtClean="0"/>
              <a:t>,</a:t>
            </a:r>
          </a:p>
          <a:p>
            <a:pPr>
              <a:lnSpc>
                <a:spcPct val="150000"/>
              </a:lnSpc>
            </a:pPr>
            <a:r>
              <a:rPr lang="en-US" dirty="0" smtClean="0"/>
              <a:t>A contract </a:t>
            </a:r>
            <a:r>
              <a:rPr lang="en-US" dirty="0"/>
              <a:t>demand of 75 kVA or greater, </a:t>
            </a:r>
            <a:endParaRPr lang="en-US" dirty="0" smtClean="0"/>
          </a:p>
          <a:p>
            <a:pPr>
              <a:lnSpc>
                <a:spcPct val="150000"/>
              </a:lnSpc>
            </a:pPr>
            <a:r>
              <a:rPr lang="en-US" dirty="0" smtClean="0"/>
              <a:t>A </a:t>
            </a:r>
            <a:r>
              <a:rPr lang="en-US" dirty="0"/>
              <a:t>conditioned area of 200 m2 or </a:t>
            </a:r>
            <a:r>
              <a:rPr lang="en-US" dirty="0" smtClean="0"/>
              <a:t>greater, or </a:t>
            </a:r>
            <a:r>
              <a:rPr lang="en-US" dirty="0"/>
              <a:t>unconditioned buildings with a covered area of 300 m2 or more. </a:t>
            </a:r>
            <a:endParaRPr lang="en-US" dirty="0" smtClean="0"/>
          </a:p>
          <a:p>
            <a:pPr>
              <a:lnSpc>
                <a:spcPct val="150000"/>
              </a:lnSpc>
            </a:pPr>
            <a:r>
              <a:rPr lang="en-US" dirty="0" smtClean="0"/>
              <a:t>This code applies </a:t>
            </a:r>
            <a:r>
              <a:rPr lang="en-US" dirty="0"/>
              <a:t>to the fully detached, semidetached and un-detached residential as </a:t>
            </a:r>
            <a:r>
              <a:rPr lang="en-US" dirty="0" smtClean="0"/>
              <a:t>well as commercial </a:t>
            </a:r>
            <a:r>
              <a:rPr lang="en-US" dirty="0"/>
              <a:t>buildings and residential buildings to so </a:t>
            </a:r>
            <a:r>
              <a:rPr lang="en-US" dirty="0" smtClean="0"/>
              <a:t>on</a:t>
            </a:r>
          </a:p>
          <a:p>
            <a:pPr>
              <a:lnSpc>
                <a:spcPct val="150000"/>
              </a:lnSpc>
              <a:buFont typeface="Wingdings" pitchFamily="2" charset="2"/>
              <a:buChar char="v"/>
            </a:pPr>
            <a:r>
              <a:rPr lang="en-US" dirty="0"/>
              <a:t>The code also covers the retrofitting of </a:t>
            </a:r>
            <a:r>
              <a:rPr lang="en-US" dirty="0" smtClean="0"/>
              <a:t>conventional buildings </a:t>
            </a:r>
            <a:r>
              <a:rPr lang="en-US" dirty="0"/>
              <a:t>to convert them into energy-efficient </a:t>
            </a:r>
            <a:r>
              <a:rPr lang="en-US" dirty="0" smtClean="0"/>
              <a:t>buildings</a:t>
            </a:r>
          </a:p>
          <a:p>
            <a:pPr>
              <a:lnSpc>
                <a:spcPct val="150000"/>
              </a:lnSpc>
              <a:buFont typeface="Wingdings" pitchFamily="2" charset="2"/>
              <a:buChar char="v"/>
            </a:pPr>
            <a:r>
              <a:rPr lang="en-US" dirty="0"/>
              <a:t>The provisions of ECBC-2023 are designed to promote </a:t>
            </a:r>
            <a:r>
              <a:rPr lang="en-US" dirty="0" smtClean="0"/>
              <a:t>energy efficiency </a:t>
            </a:r>
            <a:r>
              <a:rPr lang="en-US" dirty="0"/>
              <a:t>in buildings by setting minimum standards of energy performance </a:t>
            </a:r>
            <a:r>
              <a:rPr lang="en-US" dirty="0" smtClean="0"/>
              <a:t>for new </a:t>
            </a:r>
            <a:r>
              <a:rPr lang="en-US" dirty="0"/>
              <a:t>buildings, building extensions, and retrofitting projects. These standards </a:t>
            </a:r>
            <a:r>
              <a:rPr lang="en-US" dirty="0" smtClean="0"/>
              <a:t>apply to </a:t>
            </a:r>
            <a:r>
              <a:rPr lang="en-US" dirty="0"/>
              <a:t>buildings that meet the specified </a:t>
            </a:r>
            <a:r>
              <a:rPr lang="en-US" dirty="0" smtClean="0"/>
              <a:t>afore said criteria </a:t>
            </a:r>
            <a:endParaRPr lang="en-US" dirty="0"/>
          </a:p>
        </p:txBody>
      </p:sp>
    </p:spTree>
    <p:extLst>
      <p:ext uri="{BB962C8B-B14F-4D97-AF65-F5344CB8AC3E}">
        <p14:creationId xmlns:p14="http://schemas.microsoft.com/office/powerpoint/2010/main" val="2442685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4285" y="288830"/>
            <a:ext cx="9339995" cy="656050"/>
          </a:xfrm>
        </p:spPr>
        <p:txBody>
          <a:bodyPr>
            <a:normAutofit/>
          </a:bodyPr>
          <a:lstStyle/>
          <a:p>
            <a:r>
              <a:rPr lang="en-US" sz="3200" b="1" dirty="0"/>
              <a:t>Applicable Building Systems Under ECBC-2023</a:t>
            </a:r>
            <a:endParaRPr lang="en-US" sz="3300" dirty="0"/>
          </a:p>
        </p:txBody>
      </p:sp>
      <p:sp>
        <p:nvSpPr>
          <p:cNvPr id="3" name="Content Placeholder 2"/>
          <p:cNvSpPr>
            <a:spLocks noGrp="1"/>
          </p:cNvSpPr>
          <p:nvPr>
            <p:ph idx="1"/>
          </p:nvPr>
        </p:nvSpPr>
        <p:spPr>
          <a:xfrm>
            <a:off x="2240280" y="1005840"/>
            <a:ext cx="9951720" cy="5835629"/>
          </a:xfrm>
        </p:spPr>
        <p:txBody>
          <a:bodyPr>
            <a:normAutofit/>
          </a:bodyPr>
          <a:lstStyle/>
          <a:p>
            <a:pPr marL="0" indent="0">
              <a:buNone/>
            </a:pPr>
            <a:r>
              <a:rPr lang="en-US" dirty="0"/>
              <a:t>The </a:t>
            </a:r>
            <a:r>
              <a:rPr lang="en-US" dirty="0" smtClean="0"/>
              <a:t>ECBC </a:t>
            </a:r>
            <a:r>
              <a:rPr lang="en-US" dirty="0"/>
              <a:t>2023 provides guidelines for improving energy efficiency in commercial buildings. Here are some applicable building systems under ECBC-2023:</a:t>
            </a:r>
          </a:p>
          <a:p>
            <a:pPr>
              <a:lnSpc>
                <a:spcPct val="150000"/>
              </a:lnSpc>
            </a:pPr>
            <a:r>
              <a:rPr lang="en-US" b="1" dirty="0" smtClean="0"/>
              <a:t>Mechanical Systems</a:t>
            </a:r>
            <a:r>
              <a:rPr lang="en-US" dirty="0"/>
              <a:t>: Emphasis on energy-efficient heating, ventilation, and air </a:t>
            </a:r>
            <a:r>
              <a:rPr lang="en-US" dirty="0" smtClean="0"/>
              <a:t>conditioning (HVAC) </a:t>
            </a:r>
            <a:r>
              <a:rPr lang="en-US" dirty="0"/>
              <a:t>systems. This includes optimal sizing, use of variable refrigerant flow systems, and proper insulation.</a:t>
            </a:r>
          </a:p>
          <a:p>
            <a:pPr>
              <a:lnSpc>
                <a:spcPct val="150000"/>
              </a:lnSpc>
            </a:pPr>
            <a:r>
              <a:rPr lang="en-US" b="1" dirty="0"/>
              <a:t>Lighting Systems</a:t>
            </a:r>
            <a:r>
              <a:rPr lang="en-US" dirty="0"/>
              <a:t>: Recommendations for energy-efficient lighting solutions, such as LED fixtures, occupancy sensors, and </a:t>
            </a:r>
            <a:r>
              <a:rPr lang="en-US" dirty="0" smtClean="0"/>
              <a:t>day lighting </a:t>
            </a:r>
            <a:r>
              <a:rPr lang="en-US" dirty="0"/>
              <a:t>strategies.</a:t>
            </a:r>
          </a:p>
          <a:p>
            <a:pPr>
              <a:lnSpc>
                <a:spcPct val="150000"/>
              </a:lnSpc>
            </a:pPr>
            <a:r>
              <a:rPr lang="en-US" b="1" dirty="0"/>
              <a:t>Building Envelope</a:t>
            </a:r>
            <a:r>
              <a:rPr lang="en-US" dirty="0"/>
              <a:t>: Standards for insulation, glazing, and shading devices to minimize heat gain/loss and improve thermal performance.</a:t>
            </a:r>
          </a:p>
          <a:p>
            <a:pPr>
              <a:lnSpc>
                <a:spcPct val="150000"/>
              </a:lnSpc>
            </a:pPr>
            <a:r>
              <a:rPr lang="en-US" b="1" dirty="0"/>
              <a:t>Renewable Energy Systems</a:t>
            </a:r>
            <a:r>
              <a:rPr lang="en-US" dirty="0"/>
              <a:t>: Encouragement for integrating solar panels, wind energy systems, and other renewable energy sources to reduce reliance on non-renewable energy</a:t>
            </a:r>
            <a:r>
              <a:rPr lang="en-US" dirty="0" smtClean="0"/>
              <a:t>.</a:t>
            </a:r>
            <a:endParaRPr lang="en-US" dirty="0"/>
          </a:p>
        </p:txBody>
      </p:sp>
    </p:spTree>
    <p:extLst>
      <p:ext uri="{BB962C8B-B14F-4D97-AF65-F5344CB8AC3E}">
        <p14:creationId xmlns:p14="http://schemas.microsoft.com/office/powerpoint/2010/main" val="1985106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108799" y="1347290"/>
            <a:ext cx="9930801" cy="4975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150000"/>
              </a:lnSpc>
            </a:pPr>
            <a:r>
              <a:rPr lang="en-US" b="1" dirty="0"/>
              <a:t>Water Heating Systems</a:t>
            </a:r>
            <a:r>
              <a:rPr lang="en-US" dirty="0"/>
              <a:t>: Guidelines for efficient water heating systems, including solar water heaters and high-efficiency electric or gas water heaters.</a:t>
            </a:r>
          </a:p>
          <a:p>
            <a:pPr>
              <a:lnSpc>
                <a:spcPct val="150000"/>
              </a:lnSpc>
            </a:pPr>
            <a:r>
              <a:rPr lang="en-US" b="1" dirty="0"/>
              <a:t>Energy Management Systems</a:t>
            </a:r>
            <a:r>
              <a:rPr lang="en-US" dirty="0"/>
              <a:t>: Implementation of building management systems (BMS) for monitoring and optimizing energy consumption.</a:t>
            </a:r>
          </a:p>
          <a:p>
            <a:pPr>
              <a:lnSpc>
                <a:spcPct val="150000"/>
              </a:lnSpc>
            </a:pPr>
            <a:r>
              <a:rPr lang="en-US" b="1" dirty="0"/>
              <a:t>Electrical Systems</a:t>
            </a:r>
            <a:r>
              <a:rPr lang="en-US" dirty="0"/>
              <a:t>: Focus on energy-efficient design and management of electrical systems, including transformers, motors, and distribution systems.</a:t>
            </a:r>
          </a:p>
          <a:p>
            <a:pPr>
              <a:lnSpc>
                <a:spcPct val="150000"/>
              </a:lnSpc>
            </a:pPr>
            <a:r>
              <a:rPr lang="en-US" b="1" dirty="0"/>
              <a:t>Sustainable Landscaping</a:t>
            </a:r>
            <a:r>
              <a:rPr lang="en-US" dirty="0"/>
              <a:t>: Strategies for landscaping that minimizes water use and enhances energy performance through proper vegetation selection.</a:t>
            </a:r>
          </a:p>
          <a:p>
            <a:pPr>
              <a:lnSpc>
                <a:spcPct val="150000"/>
              </a:lnSpc>
            </a:pPr>
            <a:r>
              <a:rPr lang="en-US" b="1" dirty="0"/>
              <a:t>Indoor Air Quality</a:t>
            </a:r>
            <a:r>
              <a:rPr lang="en-US" dirty="0"/>
              <a:t>: Guidelines for ventilation and air quality management to ensure a healthy indoor environment while maintaining energy efficiency.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6" name="Title 1"/>
          <p:cNvSpPr>
            <a:spLocks noGrp="1"/>
          </p:cNvSpPr>
          <p:nvPr>
            <p:ph type="title"/>
          </p:nvPr>
        </p:nvSpPr>
        <p:spPr>
          <a:xfrm>
            <a:off x="2044285" y="288830"/>
            <a:ext cx="9339995" cy="656050"/>
          </a:xfrm>
        </p:spPr>
        <p:txBody>
          <a:bodyPr>
            <a:normAutofit/>
          </a:bodyPr>
          <a:lstStyle/>
          <a:p>
            <a:r>
              <a:rPr lang="en-US" sz="3200" b="1" dirty="0"/>
              <a:t>Applicable Building Systems Under ECBC-2023</a:t>
            </a:r>
            <a:endParaRPr lang="en-US" sz="3300" dirty="0"/>
          </a:p>
        </p:txBody>
      </p:sp>
    </p:spTree>
    <p:extLst>
      <p:ext uri="{BB962C8B-B14F-4D97-AF65-F5344CB8AC3E}">
        <p14:creationId xmlns:p14="http://schemas.microsoft.com/office/powerpoint/2010/main" val="3114244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245" y="227870"/>
            <a:ext cx="9263795" cy="671290"/>
          </a:xfrm>
        </p:spPr>
        <p:txBody>
          <a:bodyPr/>
          <a:lstStyle/>
          <a:p>
            <a:r>
              <a:rPr lang="en-US" b="1" dirty="0"/>
              <a:t>Exemptions of Buildings from ECBC-2023</a:t>
            </a:r>
          </a:p>
        </p:txBody>
      </p:sp>
      <p:sp>
        <p:nvSpPr>
          <p:cNvPr id="3" name="Content Placeholder 2"/>
          <p:cNvSpPr>
            <a:spLocks noGrp="1"/>
          </p:cNvSpPr>
          <p:nvPr>
            <p:ph idx="1"/>
          </p:nvPr>
        </p:nvSpPr>
        <p:spPr>
          <a:xfrm>
            <a:off x="1767840" y="1158240"/>
            <a:ext cx="10424160" cy="5913120"/>
          </a:xfrm>
        </p:spPr>
        <p:txBody>
          <a:bodyPr>
            <a:normAutofit/>
          </a:bodyPr>
          <a:lstStyle/>
          <a:p>
            <a:pPr marL="0" indent="0">
              <a:buNone/>
            </a:pPr>
            <a:r>
              <a:rPr lang="en-US" dirty="0" smtClean="0"/>
              <a:t>The </a:t>
            </a:r>
            <a:r>
              <a:rPr lang="en-US" b="1" dirty="0" smtClean="0"/>
              <a:t>ECBC-2023</a:t>
            </a:r>
            <a:r>
              <a:rPr lang="en-US" dirty="0" smtClean="0"/>
              <a:t> </a:t>
            </a:r>
            <a:r>
              <a:rPr lang="en-US" dirty="0"/>
              <a:t>includes specific exemptions to ensure that its provisions are applied effectively and without imposing undue burdens on certain types of buildings. The key exemptions are as follows:</a:t>
            </a:r>
          </a:p>
          <a:p>
            <a:r>
              <a:rPr lang="en-US" b="1" dirty="0" smtClean="0"/>
              <a:t>Buildings </a:t>
            </a:r>
            <a:r>
              <a:rPr lang="en-US" b="1" dirty="0"/>
              <a:t>Using Alternative Energy Sources</a:t>
            </a:r>
          </a:p>
          <a:p>
            <a:pPr marL="0" indent="0">
              <a:buNone/>
            </a:pPr>
            <a:r>
              <a:rPr lang="en-US" dirty="0" smtClean="0"/>
              <a:t>	Buildings </a:t>
            </a:r>
            <a:r>
              <a:rPr lang="en-US" dirty="0"/>
              <a:t>that do not utilize electricity or fossil </a:t>
            </a:r>
            <a:r>
              <a:rPr lang="en-US" dirty="0" smtClean="0"/>
              <a:t>fuels. These </a:t>
            </a:r>
            <a:r>
              <a:rPr lang="en-US" dirty="0"/>
              <a:t>buildings operate on </a:t>
            </a:r>
            <a:r>
              <a:rPr lang="en-US" dirty="0" smtClean="0"/>
              <a:t>	sustainable 	energy sources (</a:t>
            </a:r>
            <a:r>
              <a:rPr lang="en-US" dirty="0"/>
              <a:t>Solar, wind, hydro, or </a:t>
            </a:r>
            <a:r>
              <a:rPr lang="en-US" dirty="0" smtClean="0"/>
              <a:t>other </a:t>
            </a:r>
            <a:r>
              <a:rPr lang="en-US" dirty="0"/>
              <a:t>renewable </a:t>
            </a:r>
            <a:r>
              <a:rPr lang="en-US" dirty="0" smtClean="0"/>
              <a:t>energies) </a:t>
            </a:r>
            <a:r>
              <a:rPr lang="en-US" dirty="0"/>
              <a:t>and </a:t>
            </a:r>
            <a:r>
              <a:rPr lang="en-US" dirty="0" smtClean="0"/>
              <a:t>	therefore </a:t>
            </a:r>
            <a:r>
              <a:rPr lang="en-US" dirty="0"/>
              <a:t>may not </a:t>
            </a:r>
            <a:r>
              <a:rPr lang="en-US" dirty="0" smtClean="0"/>
              <a:t>require </a:t>
            </a:r>
            <a:r>
              <a:rPr lang="en-US" dirty="0"/>
              <a:t>the same energy efficiency measures as </a:t>
            </a:r>
            <a:r>
              <a:rPr lang="en-US" dirty="0" smtClean="0"/>
              <a:t>conventional 	buildings</a:t>
            </a:r>
            <a:r>
              <a:rPr lang="en-US" dirty="0"/>
              <a:t>.</a:t>
            </a:r>
          </a:p>
          <a:p>
            <a:r>
              <a:rPr lang="en-US" b="1" dirty="0" smtClean="0"/>
              <a:t>Historically </a:t>
            </a:r>
            <a:r>
              <a:rPr lang="en-US" b="1" dirty="0"/>
              <a:t>Significant and Heritage Buildings</a:t>
            </a:r>
          </a:p>
          <a:p>
            <a:pPr marL="0" indent="0">
              <a:buNone/>
            </a:pPr>
            <a:r>
              <a:rPr lang="en-US" b="1" dirty="0"/>
              <a:t>	</a:t>
            </a:r>
            <a:r>
              <a:rPr lang="en-US" dirty="0" smtClean="0"/>
              <a:t>Government-notified </a:t>
            </a:r>
            <a:r>
              <a:rPr lang="en-US" dirty="0"/>
              <a:t>buildings recognized for their historical or cultural significance</a:t>
            </a:r>
            <a:r>
              <a:rPr lang="en-US" dirty="0" smtClean="0"/>
              <a:t>. 	These </a:t>
            </a:r>
            <a:r>
              <a:rPr lang="en-US" dirty="0"/>
              <a:t>buildings are typically governed by specific preservation and </a:t>
            </a:r>
            <a:r>
              <a:rPr lang="en-US" dirty="0" smtClean="0"/>
              <a:t>restoration 	guidelines</a:t>
            </a:r>
            <a:r>
              <a:rPr lang="en-US" dirty="0"/>
              <a:t>.</a:t>
            </a:r>
          </a:p>
          <a:p>
            <a:r>
              <a:rPr lang="en-US" b="1" dirty="0" smtClean="0"/>
              <a:t>Manufacturing </a:t>
            </a:r>
            <a:r>
              <a:rPr lang="en-US" b="1" dirty="0"/>
              <a:t>Equipment and Processes</a:t>
            </a:r>
          </a:p>
          <a:p>
            <a:pPr marL="0" indent="0">
              <a:buNone/>
            </a:pPr>
            <a:r>
              <a:rPr lang="en-US" b="1" dirty="0"/>
              <a:t>	</a:t>
            </a:r>
            <a:r>
              <a:rPr lang="en-US" dirty="0" smtClean="0"/>
              <a:t>Equipment </a:t>
            </a:r>
            <a:r>
              <a:rPr lang="en-US" dirty="0"/>
              <a:t>and building systems that consume energy exclusively for manufacturing </a:t>
            </a:r>
            <a:r>
              <a:rPr lang="en-US" dirty="0" smtClean="0"/>
              <a:t>	processes. Energy </a:t>
            </a:r>
            <a:r>
              <a:rPr lang="en-US" dirty="0"/>
              <a:t>consumption is integral to production activities, and reducing </a:t>
            </a:r>
            <a:r>
              <a:rPr lang="en-US" dirty="0" smtClean="0"/>
              <a:t>	energy </a:t>
            </a:r>
            <a:r>
              <a:rPr lang="en-US" dirty="0"/>
              <a:t>use could compromise the manufacturing process itself.</a:t>
            </a:r>
          </a:p>
          <a:p>
            <a:pPr lvl="0" defTabSz="914400" eaLnBrk="0" fontAlgn="base" hangingPunct="0">
              <a:spcBef>
                <a:spcPct val="0"/>
              </a:spcBef>
              <a:spcAft>
                <a:spcPct val="0"/>
              </a:spcAft>
              <a:buClr>
                <a:schemeClr val="accent1">
                  <a:lumMod val="75000"/>
                </a:schemeClr>
              </a:buClr>
              <a:buFont typeface="Wingdings 3" pitchFamily="18" charset="2"/>
              <a:buChar char="´"/>
            </a:pPr>
            <a:endParaRPr lang="en-US" dirty="0"/>
          </a:p>
        </p:txBody>
      </p:sp>
    </p:spTree>
    <p:extLst>
      <p:ext uri="{BB962C8B-B14F-4D97-AF65-F5344CB8AC3E}">
        <p14:creationId xmlns:p14="http://schemas.microsoft.com/office/powerpoint/2010/main" val="3155906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10774</TotalTime>
  <Words>3772</Words>
  <Application>Microsoft Office PowerPoint</Application>
  <PresentationFormat>Custom</PresentationFormat>
  <Paragraphs>444</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Wisp</vt:lpstr>
      <vt:lpstr>          National Energy Efficiency and Conservation Authority  Energy Conservation Building Code 2023  (NEECA ECBC-2023) </vt:lpstr>
      <vt:lpstr> Introduction to NEECA </vt:lpstr>
      <vt:lpstr>Goals &amp; Objectives of NEECA policy 2023 in Building Sector </vt:lpstr>
      <vt:lpstr>Overview of ECBC 2023 </vt:lpstr>
      <vt:lpstr>Goals &amp; Objectives ECBC 2023</vt:lpstr>
      <vt:lpstr>Scope of ECBC-2023</vt:lpstr>
      <vt:lpstr>Applicable Building Systems Under ECBC-2023</vt:lpstr>
      <vt:lpstr>Applicable Building Systems Under ECBC-2023</vt:lpstr>
      <vt:lpstr>Exemptions of Buildings from ECBC-2023</vt:lpstr>
      <vt:lpstr>Development Process of ECBC-2023</vt:lpstr>
      <vt:lpstr>PowerPoint Presentation</vt:lpstr>
      <vt:lpstr>Limitations of ECBC-2023</vt:lpstr>
      <vt:lpstr>Administration and Enforcement of ECBC-2023</vt:lpstr>
      <vt:lpstr>Administration and Enforcement of ECBC-2023</vt:lpstr>
      <vt:lpstr>Administration and Enforcement of ECBC-2023</vt:lpstr>
      <vt:lpstr>Urbanization and Developments</vt:lpstr>
      <vt:lpstr>Urbanization and Developments</vt:lpstr>
      <vt:lpstr>Urbanization and Developments</vt:lpstr>
      <vt:lpstr>Urbanization and Developments</vt:lpstr>
      <vt:lpstr>Building Envelope</vt:lpstr>
      <vt:lpstr>Building Envelope</vt:lpstr>
      <vt:lpstr>Building Envelope</vt:lpstr>
      <vt:lpstr>Passive Building Design </vt:lpstr>
      <vt:lpstr>Passive Building Design </vt:lpstr>
      <vt:lpstr>Passive Building Design </vt:lpstr>
      <vt:lpstr>Retrofitting of Existing Buildings</vt:lpstr>
      <vt:lpstr>Retrofitting of Existing Buildings</vt:lpstr>
      <vt:lpstr>Energy Efficiency Guidelines for Building Envelopes </vt:lpstr>
      <vt:lpstr>Energy Efficiency Guidelines for Building Envelopes </vt:lpstr>
      <vt:lpstr>Heating, Ventilation, and Air Conditioning (HVAC)-ECBC 2023 </vt:lpstr>
      <vt:lpstr>Service Water Heating - ECBC 2023</vt:lpstr>
      <vt:lpstr>The Lighting Chapter of the ECBC 2023</vt:lpstr>
      <vt:lpstr>Electrical Power System Design Guidelines </vt:lpstr>
      <vt:lpstr>Monitoring Devices for Energy and Resource Efficiency</vt:lpstr>
      <vt:lpstr>Energy Management System - NEECA ECBC 2023</vt:lpstr>
      <vt:lpstr>Renewable Energy</vt:lpstr>
      <vt:lpstr>Energy Management System </vt:lpstr>
      <vt:lpstr>Energy Management System </vt:lpstr>
      <vt:lpstr>Charging Provisions for Electric Vehicles - NEECA ECBC 2023</vt:lpstr>
      <vt:lpstr>Charging Provisions for Electric Vehicles </vt:lpstr>
      <vt:lpstr>WATER REUSE SYSTEMS</vt:lpstr>
      <vt:lpstr>Duties of the Provincial Designated Agency (PDA) under NEECA ECBC 2023</vt:lpstr>
      <vt:lpstr>Duties of the Provincial Designated Agency (PDA) under NEECA ECBC 2023</vt:lpstr>
      <vt:lpstr>PowerPoint Presentation</vt:lpstr>
    </vt:vector>
  </TitlesOfParts>
  <Company>Abu Taha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 National Energy Efficiency and Conservation Policy 2023</dc:title>
  <dc:creator>BROTHERS COMPUTER</dc:creator>
  <cp:lastModifiedBy>Bilal Shah</cp:lastModifiedBy>
  <cp:revision>358</cp:revision>
  <cp:lastPrinted>2024-08-12T07:09:16Z</cp:lastPrinted>
  <dcterms:created xsi:type="dcterms:W3CDTF">2024-08-05T08:10:54Z</dcterms:created>
  <dcterms:modified xsi:type="dcterms:W3CDTF">2024-11-05T11:11:03Z</dcterms:modified>
</cp:coreProperties>
</file>